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83" r:id="rId2"/>
    <p:sldId id="303" r:id="rId3"/>
    <p:sldId id="301" r:id="rId4"/>
    <p:sldId id="293" r:id="rId5"/>
    <p:sldId id="296" r:id="rId6"/>
    <p:sldId id="263" r:id="rId7"/>
    <p:sldId id="279" r:id="rId8"/>
    <p:sldId id="304" r:id="rId9"/>
    <p:sldId id="264" r:id="rId10"/>
    <p:sldId id="302" r:id="rId11"/>
    <p:sldId id="282"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SaRiTD9uDhGJ3nUfwohnl+c0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15264B"/>
    <a:srgbClr val="E84B36"/>
    <a:srgbClr val="1B4284"/>
    <a:srgbClr val="FA5738"/>
    <a:srgbClr val="FF552E"/>
    <a:srgbClr val="0E2248"/>
    <a:srgbClr val="0E2E5A"/>
    <a:srgbClr val="0B1A53"/>
    <a:srgbClr val="0309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9"/>
    <p:restoredTop sz="94694"/>
  </p:normalViewPr>
  <p:slideViewPr>
    <p:cSldViewPr snapToGrid="0" snapToObjects="1">
      <p:cViewPr varScale="1">
        <p:scale>
          <a:sx n="130" d="100"/>
          <a:sy n="130" d="100"/>
        </p:scale>
        <p:origin x="6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38"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viewProps" Target="viewProps.xml"/><Relationship Id="rId5" Type="http://schemas.openxmlformats.org/officeDocument/2006/relationships/slide" Target="slides/slide4.xml"/><Relationship Id="rId36"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Background</a:t>
            </a:r>
          </a:p>
          <a:p>
            <a:pPr marL="0" lvl="0" indent="0">
              <a:lnSpc>
                <a:spcPct val="100000"/>
              </a:lnSpc>
              <a:spcBef>
                <a:spcPts val="0"/>
              </a:spcBef>
              <a:buSzPts val="3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742950" lvl="1" indent="-285750">
              <a:lnSpc>
                <a:spcPct val="100000"/>
              </a:lnSpc>
              <a:spcBef>
                <a:spcPts val="0"/>
              </a:spcBef>
              <a:buSzPts val="2000"/>
            </a:pPr>
            <a:r>
              <a:rPr lang="en-US" sz="1800" dirty="0">
                <a:latin typeface="Arial" panose="020B0604020202020204" pitchFamily="34" charset="0"/>
                <a:cs typeface="Arial" panose="020B0604020202020204" pitchFamily="34" charset="0"/>
              </a:rPr>
              <a:t>Traditionally image/video compressing is implemented with CPU/GPU based system as a storage solution</a:t>
            </a:r>
          </a:p>
          <a:p>
            <a:pPr marL="742950" lvl="1" indent="-285750">
              <a:lnSpc>
                <a:spcPct val="100000"/>
              </a:lnSpc>
              <a:spcBef>
                <a:spcPts val="0"/>
              </a:spcBef>
              <a:buSzPts val="2000"/>
            </a:pPr>
            <a:endParaRPr lang="en-US" sz="1800" dirty="0">
              <a:latin typeface="Arial" panose="020B0604020202020204" pitchFamily="34" charset="0"/>
              <a:cs typeface="Arial" panose="020B0604020202020204" pitchFamily="34" charset="0"/>
            </a:endParaRPr>
          </a:p>
          <a:p>
            <a:pPr marL="742950" lvl="1" indent="-285750">
              <a:lnSpc>
                <a:spcPct val="100000"/>
              </a:lnSpc>
              <a:spcBef>
                <a:spcPts val="0"/>
              </a:spcBef>
              <a:buSzPts val="2000"/>
            </a:pPr>
            <a:r>
              <a:rPr lang="en-US" sz="1800" dirty="0">
                <a:latin typeface="Arial" panose="020B0604020202020204" pitchFamily="34" charset="0"/>
                <a:cs typeface="Arial" panose="020B0604020202020204" pitchFamily="34" charset="0"/>
              </a:rPr>
              <a:t>Increasing resolution and frame rates in modern sensors have created challenges in initial data transmission and processing</a:t>
            </a:r>
          </a:p>
          <a:p>
            <a:pPr marL="742950" lvl="1" indent="-285750">
              <a:lnSpc>
                <a:spcPct val="100000"/>
              </a:lnSpc>
              <a:spcBef>
                <a:spcPts val="0"/>
              </a:spcBef>
              <a:buSzPts val="2000"/>
            </a:pPr>
            <a:endParaRPr lang="en-US" sz="1800" dirty="0">
              <a:latin typeface="Arial" panose="020B0604020202020204" pitchFamily="34" charset="0"/>
              <a:cs typeface="Arial" panose="020B0604020202020204" pitchFamily="34" charset="0"/>
            </a:endParaRPr>
          </a:p>
          <a:p>
            <a:pPr marL="742950" lvl="1" indent="-285750">
              <a:lnSpc>
                <a:spcPct val="100000"/>
              </a:lnSpc>
              <a:spcBef>
                <a:spcPts val="0"/>
              </a:spcBef>
              <a:buSzPts val="2000"/>
            </a:pPr>
            <a:r>
              <a:rPr lang="en-US" sz="1800" dirty="0">
                <a:latin typeface="Arial" panose="020B0604020202020204" pitchFamily="34" charset="0"/>
                <a:cs typeface="Arial" panose="020B0604020202020204" pitchFamily="34" charset="0"/>
              </a:rPr>
              <a:t>FPGA can be commonly found in modern imaging systems, however they are typically only used for sensor control with little to no data processing</a:t>
            </a: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36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2DBBBBA-F061-2972-99CA-DE3A42A00C89}"/>
            </a:ext>
          </a:extLst>
        </p:cNvPr>
        <p:cNvGrpSpPr/>
        <p:nvPr/>
      </p:nvGrpSpPr>
      <p:grpSpPr>
        <a:xfrm>
          <a:off x="0" y="0"/>
          <a:ext cx="0" cy="0"/>
          <a:chOff x="0" y="0"/>
          <a:chExt cx="0" cy="0"/>
        </a:xfrm>
      </p:grpSpPr>
      <p:sp>
        <p:nvSpPr>
          <p:cNvPr id="142" name="Google Shape;142;p7:notes">
            <a:extLst>
              <a:ext uri="{FF2B5EF4-FFF2-40B4-BE49-F238E27FC236}">
                <a16:creationId xmlns:a16="http://schemas.microsoft.com/office/drawing/2014/main" id="{B3D3F102-4511-11AB-57A4-182CEFB15E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7:notes">
            <a:extLst>
              <a:ext uri="{FF2B5EF4-FFF2-40B4-BE49-F238E27FC236}">
                <a16:creationId xmlns:a16="http://schemas.microsoft.com/office/drawing/2014/main" id="{96425A50-3205-3327-9E8B-9529C36DA5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676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C205D0C-CF8C-6B57-0142-20286A4BA3BC}"/>
            </a:ext>
          </a:extLst>
        </p:cNvPr>
        <p:cNvGrpSpPr/>
        <p:nvPr/>
      </p:nvGrpSpPr>
      <p:grpSpPr>
        <a:xfrm>
          <a:off x="0" y="0"/>
          <a:ext cx="0" cy="0"/>
          <a:chOff x="0" y="0"/>
          <a:chExt cx="0" cy="0"/>
        </a:xfrm>
      </p:grpSpPr>
      <p:sp>
        <p:nvSpPr>
          <p:cNvPr id="154" name="Google Shape;154;p8:notes">
            <a:extLst>
              <a:ext uri="{FF2B5EF4-FFF2-40B4-BE49-F238E27FC236}">
                <a16:creationId xmlns:a16="http://schemas.microsoft.com/office/drawing/2014/main" id="{109193FC-F922-ACAF-C857-BB8630236FC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a:extLst>
              <a:ext uri="{FF2B5EF4-FFF2-40B4-BE49-F238E27FC236}">
                <a16:creationId xmlns:a16="http://schemas.microsoft.com/office/drawing/2014/main" id="{DF872972-9898-8038-DA2D-5679090874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69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indranilsinharoy.com/2014/02/09/pixel-resolution-in-digital-cameras/"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emf"/><Relationship Id="rId7" Type="http://schemas.openxmlformats.org/officeDocument/2006/relationships/hyperlink" Target="https://www.djzphoto.com/blog/2021/11/5/dji-announces-the-dual-camera-mavic-3-dron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hyperlink" Target="https://www.samsung.com/us/support/answer/ANS10001595/" TargetMode="External"/><Relationship Id="rId5" Type="http://schemas.openxmlformats.org/officeDocument/2006/relationships/hyperlink" Target="https://www.gehealthcare.com/products/molecular-imaging/nuclear-medicine/nm-ct-870-czt" TargetMode="External"/><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hyperlink" Target="https://science.nasa.gov/mission/hubble/observator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97;p1">
            <a:extLst>
              <a:ext uri="{FF2B5EF4-FFF2-40B4-BE49-F238E27FC236}">
                <a16:creationId xmlns:a16="http://schemas.microsoft.com/office/drawing/2014/main" id="{6EE6B1E5-9B9E-FD48-9F48-627803FDB7F5}"/>
              </a:ext>
            </a:extLst>
          </p:cNvPr>
          <p:cNvSpPr txBox="1"/>
          <p:nvPr/>
        </p:nvSpPr>
        <p:spPr>
          <a:xfrm>
            <a:off x="1134035" y="2553964"/>
            <a:ext cx="9923929" cy="2077451"/>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2500" b="1" i="0" u="none" strike="noStrike" cap="none" dirty="0">
                <a:solidFill>
                  <a:schemeClr val="lt1"/>
                </a:solidFill>
                <a:latin typeface="+mn-lt"/>
                <a:ea typeface="Helvetica Neue"/>
                <a:cs typeface="Helvetica Neue"/>
                <a:sym typeface="Helvetica Neue"/>
              </a:rPr>
              <a:t>ECE 499: </a:t>
            </a:r>
            <a:r>
              <a:rPr lang="en-US" sz="2500" dirty="0">
                <a:solidFill>
                  <a:schemeClr val="lt1"/>
                </a:solidFill>
                <a:latin typeface="+mn-lt"/>
                <a:ea typeface="Helvetica Neue"/>
                <a:cs typeface="Helvetica Neue"/>
                <a:sym typeface="Helvetica Neue"/>
              </a:rPr>
              <a:t>FPGA BASED HARDWARE ACCELERATOR FOR </a:t>
            </a:r>
          </a:p>
          <a:p>
            <a:pPr lvl="0" algn="ctr">
              <a:spcBef>
                <a:spcPts val="600"/>
              </a:spcBef>
            </a:pPr>
            <a:r>
              <a:rPr lang="en-US" sz="2500" dirty="0">
                <a:solidFill>
                  <a:schemeClr val="lt1"/>
                </a:solidFill>
                <a:latin typeface="+mn-lt"/>
                <a:ea typeface="Helvetica Neue"/>
                <a:cs typeface="Helvetica Neue"/>
                <a:sym typeface="Helvetica Neue"/>
              </a:rPr>
              <a:t>REAL TIME IMAGE COMPRESSION</a:t>
            </a:r>
          </a:p>
          <a:p>
            <a:pPr lvl="0" algn="ctr">
              <a:spcBef>
                <a:spcPts val="600"/>
              </a:spcBef>
            </a:pPr>
            <a:endParaRPr lang="en-US" sz="1800" dirty="0">
              <a:solidFill>
                <a:schemeClr val="lt1"/>
              </a:solidFill>
              <a:latin typeface="+mn-lt"/>
              <a:ea typeface="Helvetica Neue"/>
              <a:cs typeface="Helvetica Neue"/>
              <a:sym typeface="Helvetica Neue"/>
            </a:endParaRPr>
          </a:p>
          <a:p>
            <a:pPr lvl="0" algn="ctr">
              <a:spcBef>
                <a:spcPts val="600"/>
              </a:spcBef>
            </a:pPr>
            <a:r>
              <a:rPr lang="en-US" sz="1800" dirty="0">
                <a:solidFill>
                  <a:schemeClr val="lt1"/>
                </a:solidFill>
                <a:latin typeface="+mn-lt"/>
                <a:ea typeface="Helvetica Neue"/>
                <a:cs typeface="Helvetica Neue"/>
                <a:sym typeface="Helvetica Neue"/>
              </a:rPr>
              <a:t>Yicheng Zhou</a:t>
            </a:r>
          </a:p>
          <a:p>
            <a:pPr lvl="0" algn="ctr">
              <a:spcBef>
                <a:spcPts val="600"/>
              </a:spcBef>
            </a:pPr>
            <a:r>
              <a:rPr lang="en-US" sz="1800" dirty="0">
                <a:solidFill>
                  <a:schemeClr val="lt1"/>
                </a:solidFill>
                <a:latin typeface="+mn-lt"/>
                <a:ea typeface="Helvetica Neue"/>
                <a:cs typeface="Helvetica Neue"/>
                <a:sym typeface="Helvetica Neue"/>
              </a:rPr>
              <a:t>Advisor: Prof. Thomas Moon</a:t>
            </a:r>
            <a:endParaRPr sz="1800" dirty="0">
              <a:latin typeface="+mn-lt"/>
            </a:endParaRPr>
          </a:p>
        </p:txBody>
      </p:sp>
      <p:sp>
        <p:nvSpPr>
          <p:cNvPr id="6" name="Google Shape;98;p1">
            <a:extLst>
              <a:ext uri="{FF2B5EF4-FFF2-40B4-BE49-F238E27FC236}">
                <a16:creationId xmlns:a16="http://schemas.microsoft.com/office/drawing/2014/main" id="{5C6D8374-322F-A84C-B20A-504C6528FDDA}"/>
              </a:ext>
            </a:extLst>
          </p:cNvPr>
          <p:cNvSpPr txBox="1"/>
          <p:nvPr/>
        </p:nvSpPr>
        <p:spPr>
          <a:xfrm>
            <a:off x="3922059" y="5413888"/>
            <a:ext cx="434788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dirty="0">
                <a:solidFill>
                  <a:schemeClr val="bg1"/>
                </a:solidFill>
                <a:latin typeface="+mn-lt"/>
                <a:ea typeface="Helvetica Neue Light"/>
                <a:sym typeface="Helvetica Neue Light"/>
              </a:rPr>
              <a:t>12/04/2024</a:t>
            </a:r>
            <a:endParaRPr sz="1800" spc="300" dirty="0">
              <a:solidFill>
                <a:schemeClr val="bg1"/>
              </a:solidFill>
              <a:latin typeface="+mn-lt"/>
            </a:endParaRPr>
          </a:p>
        </p:txBody>
      </p:sp>
      <p:pic>
        <p:nvPicPr>
          <p:cNvPr id="3" name="Picture 2">
            <a:extLst>
              <a:ext uri="{FF2B5EF4-FFF2-40B4-BE49-F238E27FC236}">
                <a16:creationId xmlns:a16="http://schemas.microsoft.com/office/drawing/2014/main" id="{1CFB6560-0D29-8109-3DBD-CA9E7189A132}"/>
              </a:ext>
            </a:extLst>
          </p:cNvPr>
          <p:cNvPicPr>
            <a:picLocks noChangeAspect="1"/>
          </p:cNvPicPr>
          <p:nvPr/>
        </p:nvPicPr>
        <p:blipFill>
          <a:blip r:embed="rId3"/>
          <a:stretch>
            <a:fillRect/>
          </a:stretch>
        </p:blipFill>
        <p:spPr>
          <a:xfrm>
            <a:off x="4641007" y="1004743"/>
            <a:ext cx="2909982" cy="754664"/>
          </a:xfrm>
          <a:prstGeom prst="rect">
            <a:avLst/>
          </a:prstGeom>
        </p:spPr>
      </p:pic>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29CE324-61F1-F914-9E5D-905577D8B3D3}"/>
            </a:ext>
          </a:extLst>
        </p:cNvPr>
        <p:cNvGrpSpPr/>
        <p:nvPr/>
      </p:nvGrpSpPr>
      <p:grpSpPr>
        <a:xfrm>
          <a:off x="0" y="0"/>
          <a:ext cx="0" cy="0"/>
          <a:chOff x="0" y="0"/>
          <a:chExt cx="0" cy="0"/>
        </a:xfrm>
      </p:grpSpPr>
      <p:sp>
        <p:nvSpPr>
          <p:cNvPr id="11" name="Google Shape;145;p7">
            <a:extLst>
              <a:ext uri="{FF2B5EF4-FFF2-40B4-BE49-F238E27FC236}">
                <a16:creationId xmlns:a16="http://schemas.microsoft.com/office/drawing/2014/main" id="{EBBFCC9A-25CD-1F04-ABAF-E6EBABC3ED1D}"/>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124EB1D1-C604-0D99-6AF6-AD6A62C8572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Conclusions</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BC37D60F-DA87-123A-1B1C-F5587B15BB10}"/>
              </a:ext>
            </a:extLst>
          </p:cNvPr>
          <p:cNvPicPr>
            <a:picLocks noChangeAspect="1"/>
          </p:cNvPicPr>
          <p:nvPr/>
        </p:nvPicPr>
        <p:blipFill>
          <a:blip r:embed="rId3"/>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D7D5986E-3F51-C33D-7862-7945445E8283}"/>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4" name="Google Shape;100;p1">
            <a:extLst>
              <a:ext uri="{FF2B5EF4-FFF2-40B4-BE49-F238E27FC236}">
                <a16:creationId xmlns:a16="http://schemas.microsoft.com/office/drawing/2014/main" id="{21FF0B7A-F1BB-E1D2-648D-9AC15FC06CF9}"/>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DEFB7691-9B69-2617-4EB2-EBA28CA5211D}"/>
              </a:ext>
            </a:extLst>
          </p:cNvPr>
          <p:cNvGrpSpPr/>
          <p:nvPr/>
        </p:nvGrpSpPr>
        <p:grpSpPr>
          <a:xfrm>
            <a:off x="4061361" y="6601537"/>
            <a:ext cx="5238725" cy="70446"/>
            <a:chOff x="4028111" y="6601537"/>
            <a:chExt cx="5238725" cy="70446"/>
          </a:xfrm>
          <a:solidFill>
            <a:srgbClr val="13294B"/>
          </a:solidFill>
        </p:grpSpPr>
        <p:cxnSp>
          <p:nvCxnSpPr>
            <p:cNvPr id="6" name="Straight Connector 5">
              <a:extLst>
                <a:ext uri="{FF2B5EF4-FFF2-40B4-BE49-F238E27FC236}">
                  <a16:creationId xmlns:a16="http://schemas.microsoft.com/office/drawing/2014/main" id="{19142413-14C7-7E0D-F358-EC8436A1637F}"/>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7750CA1-25D6-0034-0C46-CA600FC9184F}"/>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47;p7">
            <a:extLst>
              <a:ext uri="{FF2B5EF4-FFF2-40B4-BE49-F238E27FC236}">
                <a16:creationId xmlns:a16="http://schemas.microsoft.com/office/drawing/2014/main" id="{3076D7BE-220F-B72E-26A9-42E502B48D1D}"/>
              </a:ext>
            </a:extLst>
          </p:cNvPr>
          <p:cNvSpPr txBox="1">
            <a:spLocks/>
          </p:cNvSpPr>
          <p:nvPr/>
        </p:nvSpPr>
        <p:spPr>
          <a:xfrm>
            <a:off x="1098263" y="868220"/>
            <a:ext cx="9925028" cy="26732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800" b="1" dirty="0">
                <a:solidFill>
                  <a:srgbClr val="E84B36"/>
                </a:solidFill>
                <a:latin typeface="Arial" panose="020B0604020202020204" pitchFamily="34" charset="0"/>
                <a:cs typeface="Arial" panose="020B0604020202020204" pitchFamily="34" charset="0"/>
                <a:sym typeface="Helvetica Neue Light"/>
              </a:rPr>
              <a:t>Conclusion</a:t>
            </a:r>
            <a:endParaRPr lang="en-US" sz="2800" b="1" dirty="0">
              <a:solidFill>
                <a:srgbClr val="E84B36"/>
              </a:solidFill>
              <a:latin typeface="Arial" panose="020B0604020202020204" pitchFamily="34" charset="0"/>
              <a:cs typeface="Arial" panose="020B0604020202020204" pitchFamily="34" charset="0"/>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successfully demonstrated the FPGA based pre-CPU image compressor </a:t>
            </a:r>
          </a:p>
          <a:p>
            <a:pPr marL="285750" lvl="7" indent="-285750">
              <a:buSzPts val="20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implementing and testing the design on FPGA, </a:t>
            </a:r>
          </a:p>
          <a:p>
            <a:pPr marL="285750" lvl="7" indent="-285750">
              <a:buSzPts val="20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lower latency, higher throughput and higher bandwidth implementation on higher end hardware. </a:t>
            </a:r>
          </a:p>
          <a:p>
            <a:pPr marL="285750" lvl="7" indent="-285750">
              <a:buSzPts val="2000"/>
              <a:buFont typeface="Arial" panose="020B0604020202020204" pitchFamily="34" charset="0"/>
              <a:buChar char="•"/>
            </a:pPr>
            <a:endParaRPr lang="en-US" sz="1800" b="1" dirty="0">
              <a:solidFill>
                <a:schemeClr val="tx1"/>
              </a:solidFill>
              <a:latin typeface="Arial" panose="020B0604020202020204" pitchFamily="34" charset="0"/>
              <a:cs typeface="Arial" panose="020B0604020202020204" pitchFamily="34" charset="0"/>
            </a:endParaRPr>
          </a:p>
          <a:p>
            <a:pPr lvl="7">
              <a:buSzPts val="2000"/>
            </a:pPr>
            <a:r>
              <a:rPr lang="en-US" sz="2400" dirty="0">
                <a:solidFill>
                  <a:schemeClr val="tx1"/>
                </a:solidFill>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59CC8BBE-1793-7C7A-6ABC-177558552146}"/>
              </a:ext>
            </a:extLst>
          </p:cNvPr>
          <p:cNvSpPr txBox="1"/>
          <p:nvPr/>
        </p:nvSpPr>
        <p:spPr>
          <a:xfrm>
            <a:off x="1098263" y="3679783"/>
            <a:ext cx="8435825" cy="3077766"/>
          </a:xfrm>
          <a:prstGeom prst="rect">
            <a:avLst/>
          </a:prstGeom>
          <a:noFill/>
        </p:spPr>
        <p:txBody>
          <a:bodyPr wrap="square" rtlCol="0">
            <a:spAutoFit/>
          </a:bodyPr>
          <a:lstStyle/>
          <a:p>
            <a:pPr marL="0" lvl="0" indent="0">
              <a:lnSpc>
                <a:spcPct val="100000"/>
              </a:lnSpc>
              <a:spcBef>
                <a:spcPts val="0"/>
              </a:spcBef>
              <a:buSzPts val="3000"/>
              <a:buNone/>
            </a:pPr>
            <a:r>
              <a:rPr lang="en-US" sz="2400" b="1" dirty="0">
                <a:solidFill>
                  <a:srgbClr val="15264B"/>
                </a:solidFill>
                <a:latin typeface="Arial" panose="020B0604020202020204" pitchFamily="34" charset="0"/>
                <a:ea typeface="Helvetica Neue Light"/>
                <a:cs typeface="Arial" panose="020B0604020202020204" pitchFamily="34" charset="0"/>
                <a:sym typeface="Helvetica Neue Light"/>
              </a:rPr>
              <a:t>Future work</a:t>
            </a: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600" dirty="0">
                <a:solidFill>
                  <a:schemeClr val="tx1"/>
                </a:solidFill>
                <a:latin typeface="Arial" panose="020B0604020202020204" pitchFamily="34" charset="0"/>
                <a:cs typeface="Arial" panose="020B0604020202020204" pitchFamily="34" charset="0"/>
              </a:rPr>
              <a:t>While purely intra-frame prediction method yielded satisfactory results, inter-frame prediction methods as specified in the H.264 standard could yield much higher compression ratio, at the cost of higher latency, however the balance between them is worth exploring.</a:t>
            </a:r>
          </a:p>
          <a:p>
            <a:pPr>
              <a:buSzPts val="3000"/>
            </a:pPr>
            <a:endParaRPr lang="en-US" sz="1600" dirty="0">
              <a:solidFill>
                <a:schemeClr val="tx1"/>
              </a:solidFill>
              <a:latin typeface="Arial" panose="020B0604020202020204" pitchFamily="34" charset="0"/>
              <a:cs typeface="Arial" panose="020B0604020202020204" pitchFamily="34" charset="0"/>
            </a:endParaRPr>
          </a:p>
          <a:p>
            <a:pPr>
              <a:buSzPts val="3000"/>
            </a:pPr>
            <a:r>
              <a:rPr lang="en-US" sz="1600" dirty="0">
                <a:solidFill>
                  <a:schemeClr val="tx1"/>
                </a:solidFill>
                <a:latin typeface="Arial" panose="020B0604020202020204" pitchFamily="34" charset="0"/>
                <a:cs typeface="Arial" panose="020B0604020202020204" pitchFamily="34" charset="0"/>
              </a:rPr>
              <a:t>While USB 3.0 is capable of very high data rate, it is one of the bottleneck for the throughput of the design, it is worth exploring other data transmission method with higher bandwidth, such as PCIE and DDR</a:t>
            </a: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1800" b="1"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Tree>
    <p:extLst>
      <p:ext uri="{BB962C8B-B14F-4D97-AF65-F5344CB8AC3E}">
        <p14:creationId xmlns:p14="http://schemas.microsoft.com/office/powerpoint/2010/main" val="424218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fade">
                                      <p:cBhvr>
                                        <p:cTn id="13" dur="500"/>
                                        <p:tgtEl>
                                          <p:spTgt spid="10">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fade">
                                      <p:cBhvr>
                                        <p:cTn id="16" dur="500"/>
                                        <p:tgtEl>
                                          <p:spTgt spid="10">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fade">
                                      <p:cBhvr>
                                        <p:cTn id="19" dur="500"/>
                                        <p:tgtEl>
                                          <p:spTgt spid="10">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Google Shape;107;p2">
            <a:extLst>
              <a:ext uri="{FF2B5EF4-FFF2-40B4-BE49-F238E27FC236}">
                <a16:creationId xmlns:a16="http://schemas.microsoft.com/office/drawing/2014/main" id="{C3C81082-566F-5849-B79D-C311E1639C0A}"/>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Thank You!</a:t>
            </a:r>
            <a:endParaRPr dirty="0">
              <a:latin typeface="+mn-lt"/>
            </a:endParaRPr>
          </a:p>
        </p:txBody>
      </p:sp>
      <p:sp>
        <p:nvSpPr>
          <p:cNvPr id="15" name="Google Shape;108;p2">
            <a:extLst>
              <a:ext uri="{FF2B5EF4-FFF2-40B4-BE49-F238E27FC236}">
                <a16:creationId xmlns:a16="http://schemas.microsoft.com/office/drawing/2014/main" id="{72B58A87-FC17-6546-AB9A-EB6C57F6A340}"/>
              </a:ext>
            </a:extLst>
          </p:cNvPr>
          <p:cNvSpPr txBox="1"/>
          <p:nvPr/>
        </p:nvSpPr>
        <p:spPr>
          <a:xfrm>
            <a:off x="1441528" y="3232230"/>
            <a:ext cx="9308941"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Q&amp;A</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p:txBody>
      </p:sp>
      <p:grpSp>
        <p:nvGrpSpPr>
          <p:cNvPr id="19" name="Group 18">
            <a:extLst>
              <a:ext uri="{FF2B5EF4-FFF2-40B4-BE49-F238E27FC236}">
                <a16:creationId xmlns:a16="http://schemas.microsoft.com/office/drawing/2014/main" id="{8E0583B3-8272-7E92-5EA0-C9BDEFAFB4DF}"/>
              </a:ext>
            </a:extLst>
          </p:cNvPr>
          <p:cNvGrpSpPr/>
          <p:nvPr/>
        </p:nvGrpSpPr>
        <p:grpSpPr>
          <a:xfrm>
            <a:off x="3943790" y="2676939"/>
            <a:ext cx="3861740" cy="322845"/>
            <a:chOff x="3943790" y="2676939"/>
            <a:chExt cx="3861740" cy="322845"/>
          </a:xfrm>
        </p:grpSpPr>
        <p:cxnSp>
          <p:nvCxnSpPr>
            <p:cNvPr id="4" name="Straight Connector 3">
              <a:extLst>
                <a:ext uri="{FF2B5EF4-FFF2-40B4-BE49-F238E27FC236}">
                  <a16:creationId xmlns:a16="http://schemas.microsoft.com/office/drawing/2014/main" id="{6301FE1E-BC8E-72FB-D0AC-921B0DB08BAC}"/>
                </a:ext>
              </a:extLst>
            </p:cNvPr>
            <p:cNvCxnSpPr>
              <a:cxnSpLocks/>
            </p:cNvCxnSpPr>
            <p:nvPr/>
          </p:nvCxnSpPr>
          <p:spPr>
            <a:xfrm>
              <a:off x="4426226" y="2676939"/>
              <a:ext cx="3379304" cy="0"/>
            </a:xfrm>
            <a:prstGeom prst="line">
              <a:avLst/>
            </a:prstGeom>
            <a:ln w="19050">
              <a:solidFill>
                <a:srgbClr val="E84B3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A3A33E-31BD-DF32-7AEA-E05B6919917C}"/>
                </a:ext>
              </a:extLst>
            </p:cNvPr>
            <p:cNvCxnSpPr>
              <a:cxnSpLocks/>
            </p:cNvCxnSpPr>
            <p:nvPr/>
          </p:nvCxnSpPr>
          <p:spPr>
            <a:xfrm flipV="1">
              <a:off x="3943790" y="2676939"/>
              <a:ext cx="482436" cy="322845"/>
            </a:xfrm>
            <a:prstGeom prst="line">
              <a:avLst/>
            </a:prstGeom>
            <a:ln w="19050">
              <a:solidFill>
                <a:srgbClr val="E84B3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B8738CA4-8410-CF32-7254-4969F826873F}"/>
              </a:ext>
            </a:extLst>
          </p:cNvPr>
          <p:cNvPicPr>
            <a:picLocks noChangeAspect="1"/>
          </p:cNvPicPr>
          <p:nvPr/>
        </p:nvPicPr>
        <p:blipFill>
          <a:blip r:embed="rId3"/>
          <a:stretch>
            <a:fillRect/>
          </a:stretch>
        </p:blipFill>
        <p:spPr>
          <a:xfrm>
            <a:off x="11557509" y="233819"/>
            <a:ext cx="271308" cy="389810"/>
          </a:xfrm>
          <a:prstGeom prst="rect">
            <a:avLst/>
          </a:prstGeom>
        </p:spPr>
      </p:pic>
      <p:sp>
        <p:nvSpPr>
          <p:cNvPr id="2" name="Google Shape;100;p1">
            <a:extLst>
              <a:ext uri="{FF2B5EF4-FFF2-40B4-BE49-F238E27FC236}">
                <a16:creationId xmlns:a16="http://schemas.microsoft.com/office/drawing/2014/main" id="{BCFE2EA2-BEF0-619A-0B42-ED4AB91C8502}"/>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3" name="Google Shape;100;p1">
            <a:extLst>
              <a:ext uri="{FF2B5EF4-FFF2-40B4-BE49-F238E27FC236}">
                <a16:creationId xmlns:a16="http://schemas.microsoft.com/office/drawing/2014/main" id="{04B75F53-CDCF-EE1E-C643-0DB95C72EE4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0B277186-9CDA-8248-8B2D-4A12964A6BA4}"/>
              </a:ext>
            </a:extLst>
          </p:cNvPr>
          <p:cNvGrpSpPr/>
          <p:nvPr/>
        </p:nvGrpSpPr>
        <p:grpSpPr>
          <a:xfrm>
            <a:off x="4061361" y="6601537"/>
            <a:ext cx="5238725" cy="70446"/>
            <a:chOff x="4028111" y="6601537"/>
            <a:chExt cx="5238725" cy="70446"/>
          </a:xfrm>
          <a:solidFill>
            <a:schemeClr val="bg1"/>
          </a:solidFill>
        </p:grpSpPr>
        <p:cxnSp>
          <p:nvCxnSpPr>
            <p:cNvPr id="6" name="Straight Connector 5">
              <a:extLst>
                <a:ext uri="{FF2B5EF4-FFF2-40B4-BE49-F238E27FC236}">
                  <a16:creationId xmlns:a16="http://schemas.microsoft.com/office/drawing/2014/main" id="{E5458AFB-E4B7-2878-E502-C95F5E4597A6}"/>
                </a:ext>
              </a:extLst>
            </p:cNvPr>
            <p:cNvCxnSpPr>
              <a:cxnSpLocks/>
            </p:cNvCxnSpPr>
            <p:nvPr/>
          </p:nvCxnSpPr>
          <p:spPr>
            <a:xfrm flipH="1">
              <a:off x="4028111" y="6639606"/>
              <a:ext cx="5169964"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C9AA6-4F85-DD8F-363C-B413D542CE2F}"/>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333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Motivation</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7BB6E5C0-FA20-C9FE-19F9-E7B3D150FAB7}"/>
              </a:ext>
            </a:extLst>
          </p:cNvPr>
          <p:cNvPicPr>
            <a:picLocks noChangeAspect="1"/>
          </p:cNvPicPr>
          <p:nvPr/>
        </p:nvPicPr>
        <p:blipFill>
          <a:blip r:embed="rId3"/>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06636C56-6AB9-008D-3477-3E02A32D543D}"/>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4" name="Google Shape;100;p1">
            <a:extLst>
              <a:ext uri="{FF2B5EF4-FFF2-40B4-BE49-F238E27FC236}">
                <a16:creationId xmlns:a16="http://schemas.microsoft.com/office/drawing/2014/main" id="{A45A6282-D2DB-1136-F466-6962143D78A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A41AB203-2CD5-F4CA-5C70-BA5B71133E22}"/>
              </a:ext>
            </a:extLst>
          </p:cNvPr>
          <p:cNvGrpSpPr/>
          <p:nvPr/>
        </p:nvGrpSpPr>
        <p:grpSpPr>
          <a:xfrm>
            <a:off x="4061361" y="6601537"/>
            <a:ext cx="5238725" cy="70446"/>
            <a:chOff x="4028111" y="6601537"/>
            <a:chExt cx="5238725" cy="70446"/>
          </a:xfrm>
          <a:solidFill>
            <a:srgbClr val="13294B"/>
          </a:solidFill>
        </p:grpSpPr>
        <p:cxnSp>
          <p:nvCxnSpPr>
            <p:cNvPr id="6" name="Straight Connector 5">
              <a:extLst>
                <a:ext uri="{FF2B5EF4-FFF2-40B4-BE49-F238E27FC236}">
                  <a16:creationId xmlns:a16="http://schemas.microsoft.com/office/drawing/2014/main" id="{99DA6485-7B21-EEC4-99BA-ADD6CAE12CC6}"/>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6DDC3A1-8DDB-1397-B4BC-A55E0AD5926F}"/>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7A759ED-2B0E-1238-4A8A-D7063FA86819}"/>
              </a:ext>
            </a:extLst>
          </p:cNvPr>
          <p:cNvSpPr txBox="1"/>
          <p:nvPr/>
        </p:nvSpPr>
        <p:spPr>
          <a:xfrm>
            <a:off x="926609" y="5203087"/>
            <a:ext cx="10986655" cy="400110"/>
          </a:xfrm>
          <a:prstGeom prst="rect">
            <a:avLst/>
          </a:prstGeom>
          <a:noFill/>
        </p:spPr>
        <p:txBody>
          <a:bodyPr wrap="square" rtlCol="0">
            <a:spAutoFit/>
          </a:bodyPr>
          <a:lstStyle/>
          <a:p>
            <a:pPr marL="0" lvl="0" indent="0">
              <a:lnSpc>
                <a:spcPct val="100000"/>
              </a:lnSpc>
              <a:spcBef>
                <a:spcPts val="0"/>
              </a:spcBef>
              <a:buSzPts val="3000"/>
              <a:buNone/>
            </a:pPr>
            <a:r>
              <a:rPr lang="en-US" sz="2000" b="1" dirty="0">
                <a:solidFill>
                  <a:srgbClr val="C00000"/>
                </a:solidFill>
                <a:latin typeface="Arial" panose="020B0604020202020204" pitchFamily="34" charset="0"/>
                <a:ea typeface="Helvetica Neue Light"/>
                <a:cs typeface="Arial" panose="020B0604020202020204" pitchFamily="34" charset="0"/>
                <a:sym typeface="Helvetica Neue Light"/>
              </a:rPr>
              <a:t>FPGA-BASED </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HARDWARE ACCELERATOR FOR </a:t>
            </a:r>
            <a:r>
              <a:rPr lang="en-US" sz="2000" b="1" dirty="0">
                <a:solidFill>
                  <a:srgbClr val="C00000"/>
                </a:solidFill>
                <a:latin typeface="Arial" panose="020B0604020202020204" pitchFamily="34" charset="0"/>
                <a:ea typeface="Helvetica Neue Light"/>
                <a:cs typeface="Arial" panose="020B0604020202020204" pitchFamily="34" charset="0"/>
                <a:sym typeface="Helvetica Neue Light"/>
              </a:rPr>
              <a:t>REAL-TIME </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IMAGE COMPRESSION</a:t>
            </a:r>
          </a:p>
        </p:txBody>
      </p:sp>
      <p:pic>
        <p:nvPicPr>
          <p:cNvPr id="14" name="Picture 13">
            <a:extLst>
              <a:ext uri="{FF2B5EF4-FFF2-40B4-BE49-F238E27FC236}">
                <a16:creationId xmlns:a16="http://schemas.microsoft.com/office/drawing/2014/main" id="{AC125B0B-A4AF-E298-4B01-8ADAF064B6C8}"/>
              </a:ext>
            </a:extLst>
          </p:cNvPr>
          <p:cNvPicPr>
            <a:picLocks noChangeAspect="1"/>
          </p:cNvPicPr>
          <p:nvPr/>
        </p:nvPicPr>
        <p:blipFill>
          <a:blip r:embed="rId4"/>
          <a:srcRect t="1261" b="16476"/>
          <a:stretch/>
        </p:blipFill>
        <p:spPr>
          <a:xfrm>
            <a:off x="5877323" y="1015594"/>
            <a:ext cx="6314677" cy="3597507"/>
          </a:xfrm>
          <a:prstGeom prst="rect">
            <a:avLst/>
          </a:prstGeom>
        </p:spPr>
      </p:pic>
      <p:sp>
        <p:nvSpPr>
          <p:cNvPr id="16" name="TextBox 15">
            <a:extLst>
              <a:ext uri="{FF2B5EF4-FFF2-40B4-BE49-F238E27FC236}">
                <a16:creationId xmlns:a16="http://schemas.microsoft.com/office/drawing/2014/main" id="{45085908-8449-1C15-09FD-08AA1DD228C4}"/>
              </a:ext>
            </a:extLst>
          </p:cNvPr>
          <p:cNvSpPr txBox="1"/>
          <p:nvPr/>
        </p:nvSpPr>
        <p:spPr>
          <a:xfrm>
            <a:off x="395780" y="6358782"/>
            <a:ext cx="11297383" cy="230832"/>
          </a:xfrm>
          <a:prstGeom prst="rect">
            <a:avLst/>
          </a:prstGeom>
          <a:noFill/>
        </p:spPr>
        <p:txBody>
          <a:bodyPr wrap="square">
            <a:spAutoFit/>
          </a:bodyPr>
          <a:lstStyle/>
          <a:p>
            <a:r>
              <a:rPr lang="en-US" sz="900" dirty="0"/>
              <a:t>[1] </a:t>
            </a:r>
            <a:r>
              <a:rPr lang="en-US" sz="900" dirty="0" err="1"/>
              <a:t>Sinharoy</a:t>
            </a:r>
            <a:r>
              <a:rPr lang="en-US" sz="900" dirty="0"/>
              <a:t>, I. (2014, February 9). </a:t>
            </a:r>
            <a:r>
              <a:rPr lang="en-US" sz="900" i="1" dirty="0"/>
              <a:t>Progression of pixel resolution in digital cameras</a:t>
            </a:r>
            <a:r>
              <a:rPr lang="en-US" sz="900" dirty="0"/>
              <a:t>. Indranil's World. Retrieved from </a:t>
            </a:r>
            <a:r>
              <a:rPr lang="en-US" sz="900" dirty="0">
                <a:hlinkClick r:id="rId5"/>
              </a:rPr>
              <a:t>https://indranilsinharoy.com/2014/02/09/pixel-resolution-in-digital-cameras/</a:t>
            </a:r>
            <a:endParaRPr lang="en-US" sz="900" dirty="0"/>
          </a:p>
        </p:txBody>
      </p:sp>
      <p:sp>
        <p:nvSpPr>
          <p:cNvPr id="8" name="TextBox 7">
            <a:extLst>
              <a:ext uri="{FF2B5EF4-FFF2-40B4-BE49-F238E27FC236}">
                <a16:creationId xmlns:a16="http://schemas.microsoft.com/office/drawing/2014/main" id="{3D83E274-7CD1-C94E-399C-48FA08F50A22}"/>
              </a:ext>
            </a:extLst>
          </p:cNvPr>
          <p:cNvSpPr txBox="1"/>
          <p:nvPr/>
        </p:nvSpPr>
        <p:spPr>
          <a:xfrm>
            <a:off x="10368767" y="956140"/>
            <a:ext cx="526473" cy="307777"/>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6DF918C0-C78D-56C4-0097-5FACC8AAC87A}"/>
              </a:ext>
            </a:extLst>
          </p:cNvPr>
          <p:cNvSpPr txBox="1"/>
          <p:nvPr/>
        </p:nvSpPr>
        <p:spPr>
          <a:xfrm>
            <a:off x="395780" y="1432252"/>
            <a:ext cx="4819307"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Increasing resolution and frame rates in modern sensors </a:t>
            </a:r>
            <a:endParaRPr lang="en-US" sz="2400" dirty="0"/>
          </a:p>
        </p:txBody>
      </p:sp>
      <p:sp>
        <p:nvSpPr>
          <p:cNvPr id="15" name="TextBox 14">
            <a:extLst>
              <a:ext uri="{FF2B5EF4-FFF2-40B4-BE49-F238E27FC236}">
                <a16:creationId xmlns:a16="http://schemas.microsoft.com/office/drawing/2014/main" id="{9FC56563-3AC2-51EA-9DCA-72512A5CAC0F}"/>
              </a:ext>
            </a:extLst>
          </p:cNvPr>
          <p:cNvSpPr txBox="1"/>
          <p:nvPr/>
        </p:nvSpPr>
        <p:spPr>
          <a:xfrm>
            <a:off x="395780" y="3342358"/>
            <a:ext cx="4819307"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Challenges in initial data transmission and processing</a:t>
            </a:r>
            <a:endParaRPr lang="en-US" sz="2400" dirty="0"/>
          </a:p>
        </p:txBody>
      </p:sp>
      <p:sp>
        <p:nvSpPr>
          <p:cNvPr id="17" name="Down Arrow 16">
            <a:extLst>
              <a:ext uri="{FF2B5EF4-FFF2-40B4-BE49-F238E27FC236}">
                <a16:creationId xmlns:a16="http://schemas.microsoft.com/office/drawing/2014/main" id="{9253ABA1-1E7C-1DA8-0F32-FBDA59E147F1}"/>
              </a:ext>
            </a:extLst>
          </p:cNvPr>
          <p:cNvSpPr/>
          <p:nvPr/>
        </p:nvSpPr>
        <p:spPr>
          <a:xfrm>
            <a:off x="2319204" y="2349996"/>
            <a:ext cx="972457" cy="624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4EADB8B1-E12A-94DE-570A-77FCB36DC08F}"/>
              </a:ext>
            </a:extLst>
          </p:cNvPr>
          <p:cNvSpPr/>
          <p:nvPr/>
        </p:nvSpPr>
        <p:spPr>
          <a:xfrm>
            <a:off x="2319203" y="4185388"/>
            <a:ext cx="972457" cy="624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3" grpId="0"/>
      <p:bldP spid="15" grpId="0"/>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8030F78-8200-2A39-7D2B-B463D9E48953}"/>
            </a:ext>
          </a:extLst>
        </p:cNvPr>
        <p:cNvGrpSpPr/>
        <p:nvPr/>
      </p:nvGrpSpPr>
      <p:grpSpPr>
        <a:xfrm>
          <a:off x="0" y="0"/>
          <a:ext cx="0" cy="0"/>
          <a:chOff x="0" y="0"/>
          <a:chExt cx="0" cy="0"/>
        </a:xfrm>
      </p:grpSpPr>
      <p:sp>
        <p:nvSpPr>
          <p:cNvPr id="147" name="Google Shape;147;p7">
            <a:extLst>
              <a:ext uri="{FF2B5EF4-FFF2-40B4-BE49-F238E27FC236}">
                <a16:creationId xmlns:a16="http://schemas.microsoft.com/office/drawing/2014/main" id="{0DAABF5C-A974-785C-67CA-6BE89E496019}"/>
              </a:ext>
            </a:extLst>
          </p:cNvPr>
          <p:cNvSpPr txBox="1">
            <a:spLocks noGrp="1"/>
          </p:cNvSpPr>
          <p:nvPr>
            <p:ph type="body" idx="1"/>
          </p:nvPr>
        </p:nvSpPr>
        <p:spPr>
          <a:xfrm>
            <a:off x="376810" y="1072273"/>
            <a:ext cx="5394817" cy="649717"/>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endParaRPr lang="en-US" sz="2600" b="1" dirty="0">
              <a:solidFill>
                <a:srgbClr val="E84B36"/>
              </a:solidFill>
              <a:latin typeface="Arial" panose="020B0604020202020204" pitchFamily="34" charset="0"/>
              <a:cs typeface="Arial" panose="020B0604020202020204" pitchFamily="34" charset="0"/>
            </a:endParaRP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457200" lvl="1" indent="0">
              <a:lnSpc>
                <a:spcPct val="100000"/>
              </a:lnSpc>
              <a:spcBef>
                <a:spcPts val="0"/>
              </a:spcBef>
              <a:buSzPts val="2000"/>
              <a:buNone/>
            </a:pPr>
            <a:endParaRPr sz="1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4" name="Google Shape;145;p7">
            <a:extLst>
              <a:ext uri="{FF2B5EF4-FFF2-40B4-BE49-F238E27FC236}">
                <a16:creationId xmlns:a16="http://schemas.microsoft.com/office/drawing/2014/main" id="{A2FD7B26-78B6-5875-B64C-5169D0BB60B8}"/>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6" name="Google Shape;100;p1">
            <a:extLst>
              <a:ext uri="{FF2B5EF4-FFF2-40B4-BE49-F238E27FC236}">
                <a16:creationId xmlns:a16="http://schemas.microsoft.com/office/drawing/2014/main" id="{FC007D24-7E60-1F64-7649-1D7E08917F3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Motivation/Application</a:t>
            </a:r>
          </a:p>
        </p:txBody>
      </p:sp>
      <p:pic>
        <p:nvPicPr>
          <p:cNvPr id="2" name="Picture 1">
            <a:extLst>
              <a:ext uri="{FF2B5EF4-FFF2-40B4-BE49-F238E27FC236}">
                <a16:creationId xmlns:a16="http://schemas.microsoft.com/office/drawing/2014/main" id="{DCF30116-4FC1-5976-2965-6CDAE52E8BB1}"/>
              </a:ext>
            </a:extLst>
          </p:cNvPr>
          <p:cNvPicPr>
            <a:picLocks noChangeAspect="1"/>
          </p:cNvPicPr>
          <p:nvPr/>
        </p:nvPicPr>
        <p:blipFill>
          <a:blip r:embed="rId3"/>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D5F5F603-258F-7BCE-10FC-1974D71A8C3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4" name="Google Shape;100;p1">
            <a:extLst>
              <a:ext uri="{FF2B5EF4-FFF2-40B4-BE49-F238E27FC236}">
                <a16:creationId xmlns:a16="http://schemas.microsoft.com/office/drawing/2014/main" id="{705A67A7-479D-CB6B-0BE0-2D34356BA7C4}"/>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582DA8FF-51D2-181F-CDB8-9110BFF57634}"/>
              </a:ext>
            </a:extLst>
          </p:cNvPr>
          <p:cNvGrpSpPr/>
          <p:nvPr/>
        </p:nvGrpSpPr>
        <p:grpSpPr>
          <a:xfrm>
            <a:off x="4061361" y="6601537"/>
            <a:ext cx="5238725" cy="70446"/>
            <a:chOff x="4028111" y="6601537"/>
            <a:chExt cx="5238725" cy="70446"/>
          </a:xfrm>
          <a:solidFill>
            <a:srgbClr val="13294B"/>
          </a:solidFill>
        </p:grpSpPr>
        <p:cxnSp>
          <p:nvCxnSpPr>
            <p:cNvPr id="6" name="Straight Connector 5">
              <a:extLst>
                <a:ext uri="{FF2B5EF4-FFF2-40B4-BE49-F238E27FC236}">
                  <a16:creationId xmlns:a16="http://schemas.microsoft.com/office/drawing/2014/main" id="{83F0116D-DA8D-09F6-A66C-62C8455370B6}"/>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D3DB5AB-2E6D-ACD3-E305-C2F9E5A139F7}"/>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47;p7">
            <a:extLst>
              <a:ext uri="{FF2B5EF4-FFF2-40B4-BE49-F238E27FC236}">
                <a16:creationId xmlns:a16="http://schemas.microsoft.com/office/drawing/2014/main" id="{BD0A326B-F3EF-D595-E1FC-3451EC1B39CD}"/>
              </a:ext>
            </a:extLst>
          </p:cNvPr>
          <p:cNvSpPr txBox="1">
            <a:spLocks/>
          </p:cNvSpPr>
          <p:nvPr/>
        </p:nvSpPr>
        <p:spPr>
          <a:xfrm>
            <a:off x="499849" y="1630387"/>
            <a:ext cx="2302074" cy="4782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SzPts val="3000"/>
            </a:pPr>
            <a:r>
              <a:rPr lang="en-US" sz="1800" dirty="0">
                <a:latin typeface="Arial" panose="020B0604020202020204" pitchFamily="34" charset="0"/>
                <a:cs typeface="Arial" panose="020B0604020202020204" pitchFamily="34" charset="0"/>
              </a:rPr>
              <a:t>Medical Devices</a:t>
            </a:r>
          </a:p>
          <a:p>
            <a:pPr marL="0" indent="0">
              <a:lnSpc>
                <a:spcPct val="100000"/>
              </a:lnSpc>
              <a:spcBef>
                <a:spcPts val="0"/>
              </a:spcBef>
              <a:buSzPts val="3000"/>
              <a:buFont typeface="Arial"/>
              <a:buNone/>
            </a:pPr>
            <a:endParaRPr lang="en-US" sz="2600" b="1" dirty="0">
              <a:solidFill>
                <a:srgbClr val="E84B36"/>
              </a:solidFill>
              <a:latin typeface="Arial" panose="020B0604020202020204" pitchFamily="34" charset="0"/>
              <a:cs typeface="Arial" panose="020B0604020202020204" pitchFamily="34" charset="0"/>
            </a:endParaRPr>
          </a:p>
          <a:p>
            <a:pPr marL="0" indent="0">
              <a:lnSpc>
                <a:spcPct val="100000"/>
              </a:lnSpc>
              <a:spcBef>
                <a:spcPts val="0"/>
              </a:spcBef>
              <a:buSzPts val="2000"/>
              <a:buFont typeface="Arial"/>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457200" lvl="1" indent="0">
              <a:lnSpc>
                <a:spcPct val="100000"/>
              </a:lnSpc>
              <a:spcBef>
                <a:spcPts val="0"/>
              </a:spcBef>
              <a:buSzPts val="2000"/>
              <a:buFont typeface="Arial"/>
              <a:buNone/>
            </a:pPr>
            <a:endParaRPr lang="en-US" sz="1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1" name="Google Shape;147;p7">
            <a:extLst>
              <a:ext uri="{FF2B5EF4-FFF2-40B4-BE49-F238E27FC236}">
                <a16:creationId xmlns:a16="http://schemas.microsoft.com/office/drawing/2014/main" id="{EA02E0D6-1BEC-B63C-5BD3-7DB65030197A}"/>
              </a:ext>
            </a:extLst>
          </p:cNvPr>
          <p:cNvSpPr txBox="1">
            <a:spLocks/>
          </p:cNvSpPr>
          <p:nvPr/>
        </p:nvSpPr>
        <p:spPr>
          <a:xfrm>
            <a:off x="2782228" y="1643778"/>
            <a:ext cx="3498595" cy="4782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SzPts val="3000"/>
            </a:pPr>
            <a:r>
              <a:rPr lang="en-US" sz="1800" dirty="0">
                <a:latin typeface="Arial" panose="020B0604020202020204" pitchFamily="34" charset="0"/>
                <a:cs typeface="Arial" panose="020B0604020202020204" pitchFamily="34" charset="0"/>
              </a:rPr>
              <a:t>Drones (Aerial Photography)</a:t>
            </a:r>
          </a:p>
          <a:p>
            <a:pPr marL="0" indent="0">
              <a:lnSpc>
                <a:spcPct val="100000"/>
              </a:lnSpc>
              <a:spcBef>
                <a:spcPts val="0"/>
              </a:spcBef>
              <a:buSzPts val="3000"/>
              <a:buFont typeface="Arial"/>
              <a:buNone/>
            </a:pPr>
            <a:endParaRPr lang="en-US" sz="2600" b="1" dirty="0">
              <a:solidFill>
                <a:srgbClr val="E84B36"/>
              </a:solidFill>
              <a:latin typeface="Arial" panose="020B0604020202020204" pitchFamily="34" charset="0"/>
              <a:cs typeface="Arial" panose="020B0604020202020204" pitchFamily="34" charset="0"/>
            </a:endParaRPr>
          </a:p>
          <a:p>
            <a:pPr marL="0" indent="0">
              <a:lnSpc>
                <a:spcPct val="100000"/>
              </a:lnSpc>
              <a:spcBef>
                <a:spcPts val="0"/>
              </a:spcBef>
              <a:buSzPts val="2000"/>
              <a:buFont typeface="Arial"/>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457200" lvl="1" indent="0">
              <a:lnSpc>
                <a:spcPct val="100000"/>
              </a:lnSpc>
              <a:spcBef>
                <a:spcPts val="0"/>
              </a:spcBef>
              <a:buSzPts val="2000"/>
              <a:buFont typeface="Arial"/>
              <a:buNone/>
            </a:pPr>
            <a:endParaRPr lang="en-US" sz="1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2" name="Google Shape;147;p7">
            <a:extLst>
              <a:ext uri="{FF2B5EF4-FFF2-40B4-BE49-F238E27FC236}">
                <a16:creationId xmlns:a16="http://schemas.microsoft.com/office/drawing/2014/main" id="{CD2555D5-2F91-C5C3-99FA-E4E047C560ED}"/>
              </a:ext>
            </a:extLst>
          </p:cNvPr>
          <p:cNvSpPr txBox="1">
            <a:spLocks/>
          </p:cNvSpPr>
          <p:nvPr/>
        </p:nvSpPr>
        <p:spPr>
          <a:xfrm>
            <a:off x="6261128" y="1643778"/>
            <a:ext cx="2302074" cy="4782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SzPts val="3000"/>
            </a:pPr>
            <a:r>
              <a:rPr lang="en-US" sz="1800" dirty="0">
                <a:latin typeface="Arial" panose="020B0604020202020204" pitchFamily="34" charset="0"/>
                <a:cs typeface="Arial" panose="020B0604020202020204" pitchFamily="34" charset="0"/>
              </a:rPr>
              <a:t>Satellite Imaging</a:t>
            </a:r>
          </a:p>
          <a:p>
            <a:pPr marL="0" indent="0">
              <a:lnSpc>
                <a:spcPct val="100000"/>
              </a:lnSpc>
              <a:spcBef>
                <a:spcPts val="0"/>
              </a:spcBef>
              <a:buSzPts val="3000"/>
              <a:buFont typeface="Arial"/>
              <a:buNone/>
            </a:pPr>
            <a:endParaRPr lang="en-US" sz="2600" b="1" dirty="0">
              <a:solidFill>
                <a:srgbClr val="E84B36"/>
              </a:solidFill>
              <a:latin typeface="Arial" panose="020B0604020202020204" pitchFamily="34" charset="0"/>
              <a:cs typeface="Arial" panose="020B0604020202020204" pitchFamily="34" charset="0"/>
            </a:endParaRPr>
          </a:p>
          <a:p>
            <a:pPr marL="0" indent="0">
              <a:lnSpc>
                <a:spcPct val="100000"/>
              </a:lnSpc>
              <a:spcBef>
                <a:spcPts val="0"/>
              </a:spcBef>
              <a:buSzPts val="2000"/>
              <a:buFont typeface="Arial"/>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457200" lvl="1" indent="0">
              <a:lnSpc>
                <a:spcPct val="100000"/>
              </a:lnSpc>
              <a:spcBef>
                <a:spcPts val="0"/>
              </a:spcBef>
              <a:buSzPts val="2000"/>
              <a:buFont typeface="Arial"/>
              <a:buNone/>
            </a:pPr>
            <a:endParaRPr lang="en-US" sz="1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3" name="Google Shape;147;p7">
            <a:extLst>
              <a:ext uri="{FF2B5EF4-FFF2-40B4-BE49-F238E27FC236}">
                <a16:creationId xmlns:a16="http://schemas.microsoft.com/office/drawing/2014/main" id="{3C214748-28B7-6DBB-9B08-921718009BEB}"/>
              </a:ext>
            </a:extLst>
          </p:cNvPr>
          <p:cNvSpPr txBox="1">
            <a:spLocks/>
          </p:cNvSpPr>
          <p:nvPr/>
        </p:nvSpPr>
        <p:spPr>
          <a:xfrm>
            <a:off x="8563202" y="1659966"/>
            <a:ext cx="3498595" cy="4782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SzPts val="3000"/>
            </a:pPr>
            <a:r>
              <a:rPr lang="en-US" sz="1800" dirty="0">
                <a:latin typeface="Arial" panose="020B0604020202020204" pitchFamily="34" charset="0"/>
                <a:cs typeface="Arial" panose="020B0604020202020204" pitchFamily="34" charset="0"/>
              </a:rPr>
              <a:t>Mobile Devices (Slow Motion)</a:t>
            </a:r>
          </a:p>
          <a:p>
            <a:pPr marL="0" indent="0">
              <a:lnSpc>
                <a:spcPct val="100000"/>
              </a:lnSpc>
              <a:spcBef>
                <a:spcPts val="0"/>
              </a:spcBef>
              <a:buSzPts val="3000"/>
              <a:buFont typeface="Arial"/>
              <a:buNone/>
            </a:pPr>
            <a:endParaRPr lang="en-US" sz="2600" b="1" dirty="0">
              <a:solidFill>
                <a:srgbClr val="E84B36"/>
              </a:solidFill>
              <a:latin typeface="Arial" panose="020B0604020202020204" pitchFamily="34" charset="0"/>
              <a:cs typeface="Arial" panose="020B0604020202020204" pitchFamily="34" charset="0"/>
            </a:endParaRPr>
          </a:p>
          <a:p>
            <a:pPr marL="0" indent="0">
              <a:lnSpc>
                <a:spcPct val="100000"/>
              </a:lnSpc>
              <a:spcBef>
                <a:spcPts val="0"/>
              </a:spcBef>
              <a:buSzPts val="2000"/>
              <a:buFont typeface="Arial"/>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457200" lvl="1" indent="0">
              <a:lnSpc>
                <a:spcPct val="100000"/>
              </a:lnSpc>
              <a:spcBef>
                <a:spcPts val="0"/>
              </a:spcBef>
              <a:buSzPts val="2000"/>
              <a:buFont typeface="Arial"/>
              <a:buNone/>
            </a:pPr>
            <a:endParaRPr lang="en-US" sz="1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pic>
        <p:nvPicPr>
          <p:cNvPr id="15" name="Picture 14">
            <a:extLst>
              <a:ext uri="{FF2B5EF4-FFF2-40B4-BE49-F238E27FC236}">
                <a16:creationId xmlns:a16="http://schemas.microsoft.com/office/drawing/2014/main" id="{AFC04D8F-60DA-283F-6594-48230FF3EFF7}"/>
              </a:ext>
            </a:extLst>
          </p:cNvPr>
          <p:cNvPicPr>
            <a:picLocks noChangeAspect="1"/>
          </p:cNvPicPr>
          <p:nvPr/>
        </p:nvPicPr>
        <p:blipFill>
          <a:blip r:embed="rId4"/>
          <a:stretch>
            <a:fillRect/>
          </a:stretch>
        </p:blipFill>
        <p:spPr>
          <a:xfrm>
            <a:off x="755137" y="2029174"/>
            <a:ext cx="1791497" cy="3042911"/>
          </a:xfrm>
          <a:prstGeom prst="rect">
            <a:avLst/>
          </a:prstGeom>
        </p:spPr>
      </p:pic>
      <p:sp>
        <p:nvSpPr>
          <p:cNvPr id="17" name="TextBox 16">
            <a:extLst>
              <a:ext uri="{FF2B5EF4-FFF2-40B4-BE49-F238E27FC236}">
                <a16:creationId xmlns:a16="http://schemas.microsoft.com/office/drawing/2014/main" id="{14C5ED81-7F4A-212B-A494-39A890D751D6}"/>
              </a:ext>
            </a:extLst>
          </p:cNvPr>
          <p:cNvSpPr txBox="1"/>
          <p:nvPr/>
        </p:nvSpPr>
        <p:spPr>
          <a:xfrm>
            <a:off x="412985" y="5136011"/>
            <a:ext cx="2475800" cy="584775"/>
          </a:xfrm>
          <a:prstGeom prst="rect">
            <a:avLst/>
          </a:prstGeom>
          <a:noFill/>
        </p:spPr>
        <p:txBody>
          <a:bodyPr wrap="square">
            <a:spAutoFit/>
          </a:bodyPr>
          <a:lstStyle/>
          <a:p>
            <a:r>
              <a:rPr lang="en-US" sz="800" dirty="0"/>
              <a:t>GE HealthCare. (n.d.). </a:t>
            </a:r>
            <a:r>
              <a:rPr lang="en-US" sz="800" i="1" dirty="0"/>
              <a:t>NM/CT 870 CZT</a:t>
            </a:r>
            <a:r>
              <a:rPr lang="en-US" sz="800" dirty="0"/>
              <a:t>. GE HealthCare. </a:t>
            </a:r>
            <a:r>
              <a:rPr lang="en-US" sz="800" dirty="0">
                <a:hlinkClick r:id="rId5"/>
              </a:rPr>
              <a:t>https://www.gehealthcare.com/products/molecular-imaging/nuclear-medicine/nm-ct-870-czt</a:t>
            </a:r>
            <a:endParaRPr lang="en-US" sz="800" dirty="0"/>
          </a:p>
        </p:txBody>
      </p:sp>
      <p:pic>
        <p:nvPicPr>
          <p:cNvPr id="21" name="Picture 20">
            <a:extLst>
              <a:ext uri="{FF2B5EF4-FFF2-40B4-BE49-F238E27FC236}">
                <a16:creationId xmlns:a16="http://schemas.microsoft.com/office/drawing/2014/main" id="{BF5F0156-C9D7-35EC-8C66-D292B793C03C}"/>
              </a:ext>
            </a:extLst>
          </p:cNvPr>
          <p:cNvPicPr>
            <a:picLocks noChangeAspect="1"/>
          </p:cNvPicPr>
          <p:nvPr/>
        </p:nvPicPr>
        <p:blipFill>
          <a:blip r:embed="rId6"/>
          <a:stretch>
            <a:fillRect/>
          </a:stretch>
        </p:blipFill>
        <p:spPr>
          <a:xfrm>
            <a:off x="3249923" y="2293495"/>
            <a:ext cx="2397587" cy="1949258"/>
          </a:xfrm>
          <a:prstGeom prst="rect">
            <a:avLst/>
          </a:prstGeom>
        </p:spPr>
      </p:pic>
      <p:sp>
        <p:nvSpPr>
          <p:cNvPr id="23" name="TextBox 22">
            <a:extLst>
              <a:ext uri="{FF2B5EF4-FFF2-40B4-BE49-F238E27FC236}">
                <a16:creationId xmlns:a16="http://schemas.microsoft.com/office/drawing/2014/main" id="{45474132-12EC-9B1C-467C-170A4BA563C4}"/>
              </a:ext>
            </a:extLst>
          </p:cNvPr>
          <p:cNvSpPr txBox="1"/>
          <p:nvPr/>
        </p:nvSpPr>
        <p:spPr>
          <a:xfrm>
            <a:off x="3233885" y="4353862"/>
            <a:ext cx="2429661" cy="584775"/>
          </a:xfrm>
          <a:prstGeom prst="rect">
            <a:avLst/>
          </a:prstGeom>
          <a:noFill/>
        </p:spPr>
        <p:txBody>
          <a:bodyPr wrap="square">
            <a:spAutoFit/>
          </a:bodyPr>
          <a:lstStyle/>
          <a:p>
            <a:r>
              <a:rPr lang="en-US" sz="800" dirty="0" err="1"/>
              <a:t>Zeeff</a:t>
            </a:r>
            <a:r>
              <a:rPr lang="en-US" sz="800" dirty="0"/>
              <a:t>, D. (2021, November 5). </a:t>
            </a:r>
            <a:r>
              <a:rPr lang="en-US" sz="800" i="1" dirty="0"/>
              <a:t>DJI announces the dual-camera Mavic 3 drone</a:t>
            </a:r>
            <a:r>
              <a:rPr lang="en-US" sz="800" dirty="0"/>
              <a:t>. DJZ Photography. </a:t>
            </a:r>
            <a:r>
              <a:rPr lang="en-US" sz="800" dirty="0">
                <a:hlinkClick r:id="rId7"/>
              </a:rPr>
              <a:t>https://www.djzphoto.com/blog/2021/11/5/dji-announces-the-dual-camera-mavic-3-drone</a:t>
            </a:r>
            <a:endParaRPr lang="en-US" sz="800" dirty="0"/>
          </a:p>
        </p:txBody>
      </p:sp>
      <p:pic>
        <p:nvPicPr>
          <p:cNvPr id="27" name="Picture 26">
            <a:extLst>
              <a:ext uri="{FF2B5EF4-FFF2-40B4-BE49-F238E27FC236}">
                <a16:creationId xmlns:a16="http://schemas.microsoft.com/office/drawing/2014/main" id="{3294207D-6551-FEE8-2C2A-709B5D3AC86D}"/>
              </a:ext>
            </a:extLst>
          </p:cNvPr>
          <p:cNvPicPr>
            <a:picLocks noChangeAspect="1"/>
          </p:cNvPicPr>
          <p:nvPr/>
        </p:nvPicPr>
        <p:blipFill>
          <a:blip r:embed="rId8"/>
          <a:stretch>
            <a:fillRect/>
          </a:stretch>
        </p:blipFill>
        <p:spPr>
          <a:xfrm>
            <a:off x="6350799" y="2293495"/>
            <a:ext cx="2119217" cy="1843167"/>
          </a:xfrm>
          <a:prstGeom prst="rect">
            <a:avLst/>
          </a:prstGeom>
        </p:spPr>
      </p:pic>
      <p:sp>
        <p:nvSpPr>
          <p:cNvPr id="29" name="TextBox 28">
            <a:extLst>
              <a:ext uri="{FF2B5EF4-FFF2-40B4-BE49-F238E27FC236}">
                <a16:creationId xmlns:a16="http://schemas.microsoft.com/office/drawing/2014/main" id="{0474F3C2-1A2F-DC01-2073-5A29D6936E84}"/>
              </a:ext>
            </a:extLst>
          </p:cNvPr>
          <p:cNvSpPr txBox="1"/>
          <p:nvPr/>
        </p:nvSpPr>
        <p:spPr>
          <a:xfrm>
            <a:off x="6375940" y="4236989"/>
            <a:ext cx="2068934" cy="830997"/>
          </a:xfrm>
          <a:prstGeom prst="rect">
            <a:avLst/>
          </a:prstGeom>
          <a:noFill/>
        </p:spPr>
        <p:txBody>
          <a:bodyPr wrap="square">
            <a:spAutoFit/>
          </a:bodyPr>
          <a:lstStyle/>
          <a:p>
            <a:r>
              <a:rPr lang="en-US" sz="800" dirty="0"/>
              <a:t>National Aeronautics and Space Administration. (n.d.). </a:t>
            </a:r>
            <a:r>
              <a:rPr lang="en-US" sz="800" i="1" dirty="0"/>
              <a:t>Hubble observatory</a:t>
            </a:r>
            <a:r>
              <a:rPr lang="en-US" sz="800" dirty="0"/>
              <a:t>. NASA Science. Retrieved from </a:t>
            </a:r>
            <a:r>
              <a:rPr lang="en-US" sz="800" dirty="0">
                <a:hlinkClick r:id="rId9"/>
              </a:rPr>
              <a:t>https://science.nasa.gov/mission/hubble/observatory/</a:t>
            </a:r>
            <a:endParaRPr lang="en-US" sz="800" dirty="0"/>
          </a:p>
        </p:txBody>
      </p:sp>
      <p:pic>
        <p:nvPicPr>
          <p:cNvPr id="1026" name="Picture 2" descr="Filming hummingbird with Super Slow-mo">
            <a:extLst>
              <a:ext uri="{FF2B5EF4-FFF2-40B4-BE49-F238E27FC236}">
                <a16:creationId xmlns:a16="http://schemas.microsoft.com/office/drawing/2014/main" id="{27DCE84E-E35E-7EE9-FCA7-244E4EB7DB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41766" y="2293495"/>
            <a:ext cx="2315743" cy="179194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91CBC82-4D02-6642-2D37-CA6536D15AAE}"/>
              </a:ext>
            </a:extLst>
          </p:cNvPr>
          <p:cNvSpPr txBox="1"/>
          <p:nvPr/>
        </p:nvSpPr>
        <p:spPr>
          <a:xfrm>
            <a:off x="9404972" y="4161701"/>
            <a:ext cx="1989329" cy="830997"/>
          </a:xfrm>
          <a:prstGeom prst="rect">
            <a:avLst/>
          </a:prstGeom>
          <a:noFill/>
        </p:spPr>
        <p:txBody>
          <a:bodyPr wrap="square">
            <a:spAutoFit/>
          </a:bodyPr>
          <a:lstStyle/>
          <a:p>
            <a:r>
              <a:rPr lang="en-US" sz="800" dirty="0"/>
              <a:t>Samsung. (n.d.). </a:t>
            </a:r>
            <a:r>
              <a:rPr lang="en-US" sz="800" i="1" dirty="0"/>
              <a:t>Next level slow motion with Super Slow-</a:t>
            </a:r>
            <a:r>
              <a:rPr lang="en-US" sz="800" i="1" dirty="0" err="1"/>
              <a:t>mo</a:t>
            </a:r>
            <a:r>
              <a:rPr lang="en-US" sz="800" i="1" dirty="0"/>
              <a:t> on Galaxy phones</a:t>
            </a:r>
            <a:r>
              <a:rPr lang="en-US" sz="800" dirty="0"/>
              <a:t> [Image]. Samsung Support. Retrieved from </a:t>
            </a:r>
            <a:r>
              <a:rPr lang="en-US" sz="800" dirty="0">
                <a:hlinkClick r:id="rId11"/>
              </a:rPr>
              <a:t>https://www.samsung.com/us/support/answer/ANS10001595/</a:t>
            </a:r>
            <a:endParaRPr lang="en-US" sz="800" dirty="0"/>
          </a:p>
        </p:txBody>
      </p:sp>
    </p:spTree>
    <p:extLst>
      <p:ext uri="{BB962C8B-B14F-4D97-AF65-F5344CB8AC3E}">
        <p14:creationId xmlns:p14="http://schemas.microsoft.com/office/powerpoint/2010/main" val="72543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23" grpId="0"/>
      <p:bldP spid="29"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145;p7">
            <a:extLst>
              <a:ext uri="{FF2B5EF4-FFF2-40B4-BE49-F238E27FC236}">
                <a16:creationId xmlns:a16="http://schemas.microsoft.com/office/drawing/2014/main" id="{75FA8318-9B15-7F47-850F-EEEFE73BE161}"/>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76810" y="1334279"/>
            <a:ext cx="5442100" cy="35145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400" b="1" dirty="0">
                <a:solidFill>
                  <a:srgbClr val="E84B36"/>
                </a:solidFill>
                <a:latin typeface="Arial" panose="020B0604020202020204" pitchFamily="34" charset="0"/>
                <a:ea typeface="Helvetica Neue Light"/>
                <a:cs typeface="Arial" panose="020B0604020202020204" pitchFamily="34" charset="0"/>
                <a:sym typeface="Helvetica Neue Light"/>
              </a:rPr>
              <a:t>H.264 Standard by ITU-T</a:t>
            </a:r>
            <a:endParaRPr lang="en-US" sz="2400" b="1" dirty="0">
              <a:solidFill>
                <a:srgbClr val="E84B36"/>
              </a:solidFill>
              <a:latin typeface="Arial" panose="020B0604020202020204" pitchFamily="34" charset="0"/>
              <a:cs typeface="Arial" panose="020B0604020202020204" pitchFamily="34" charset="0"/>
            </a:endParaRPr>
          </a:p>
          <a:p>
            <a:pPr>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Intra-Prediction: </a:t>
            </a:r>
            <a:r>
              <a:rPr lang="en-US" sz="1600" dirty="0">
                <a:solidFill>
                  <a:schemeClr val="tx1"/>
                </a:solidFill>
                <a:latin typeface="Arial" panose="020B0604020202020204" pitchFamily="34" charset="0"/>
                <a:cs typeface="Arial" panose="020B0604020202020204" pitchFamily="34" charset="0"/>
              </a:rPr>
              <a:t>Exploits spatial redundancy between pixels to reduce data size.</a:t>
            </a:r>
          </a:p>
          <a:p>
            <a:pPr marL="285750" lvl="7" indent="-285750">
              <a:buSzPts val="2000"/>
              <a:buFont typeface="Arial" panose="020B0604020202020204" pitchFamily="34" charset="0"/>
              <a:buChar char="•"/>
            </a:pPr>
            <a:endParaRPr lang="en-US" sz="1600"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Discrete Cosine Transform (DCT): </a:t>
            </a:r>
            <a:r>
              <a:rPr lang="en-US" sz="1600" dirty="0">
                <a:solidFill>
                  <a:schemeClr val="tx1"/>
                </a:solidFill>
                <a:latin typeface="Arial" panose="020B0604020202020204" pitchFamily="34" charset="0"/>
                <a:cs typeface="Arial" panose="020B0604020202020204" pitchFamily="34" charset="0"/>
              </a:rPr>
              <a:t>Converts spatial data into the frequency domain</a:t>
            </a:r>
          </a:p>
          <a:p>
            <a:pPr marL="285750" lvl="7" indent="-285750">
              <a:buSzPts val="2000"/>
              <a:buFont typeface="Arial" panose="020B0604020202020204" pitchFamily="34" charset="0"/>
              <a:buChar char="•"/>
            </a:pPr>
            <a:endParaRPr lang="en-US" sz="1600"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Quantization: </a:t>
            </a:r>
            <a:r>
              <a:rPr lang="en-US" sz="1600" dirty="0">
                <a:solidFill>
                  <a:schemeClr val="tx1"/>
                </a:solidFill>
                <a:latin typeface="Arial" panose="020B0604020202020204" pitchFamily="34" charset="0"/>
                <a:cs typeface="Arial" panose="020B0604020202020204" pitchFamily="34" charset="0"/>
              </a:rPr>
              <a:t>Reduces precision of less important frequency components</a:t>
            </a:r>
          </a:p>
          <a:p>
            <a:pPr marL="285750" lvl="7" indent="-285750">
              <a:buSzPts val="2000"/>
              <a:buFont typeface="Arial" panose="020B0604020202020204" pitchFamily="34" charset="0"/>
              <a:buChar char="•"/>
            </a:pPr>
            <a:endParaRPr lang="en-US" sz="1600"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Entropy Encoding: </a:t>
            </a:r>
            <a:r>
              <a:rPr lang="en-US" sz="1600" dirty="0">
                <a:solidFill>
                  <a:schemeClr val="tx1"/>
                </a:solidFill>
                <a:latin typeface="Arial" panose="020B0604020202020204" pitchFamily="34" charset="0"/>
                <a:cs typeface="Arial" panose="020B0604020202020204" pitchFamily="34" charset="0"/>
              </a:rPr>
              <a:t>Compresses the data into compact bitstream using algorithms like CAVLC	</a:t>
            </a:r>
            <a:r>
              <a:rPr lang="en-US" sz="1800" dirty="0">
                <a:solidFill>
                  <a:schemeClr val="tx1"/>
                </a:solidFill>
                <a:latin typeface="Arial" panose="020B0604020202020204" pitchFamily="34" charset="0"/>
                <a:cs typeface="Arial" panose="020B0604020202020204" pitchFamily="34" charset="0"/>
              </a:rPr>
              <a:t>	</a:t>
            </a:r>
          </a:p>
        </p:txBody>
      </p:sp>
      <p:sp>
        <p:nvSpPr>
          <p:cNvPr id="10" name="Google Shape;147;p7">
            <a:extLst>
              <a:ext uri="{FF2B5EF4-FFF2-40B4-BE49-F238E27FC236}">
                <a16:creationId xmlns:a16="http://schemas.microsoft.com/office/drawing/2014/main" id="{97D82DD8-D8FD-C34A-ADC4-A5ECF2A87CB4}"/>
              </a:ext>
            </a:extLst>
          </p:cNvPr>
          <p:cNvSpPr txBox="1">
            <a:spLocks/>
          </p:cNvSpPr>
          <p:nvPr/>
        </p:nvSpPr>
        <p:spPr>
          <a:xfrm>
            <a:off x="376807" y="4868293"/>
            <a:ext cx="5442100" cy="14535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1600" b="1" dirty="0">
                <a:solidFill>
                  <a:srgbClr val="15264B"/>
                </a:solidFill>
                <a:latin typeface="Arial" panose="020B0604020202020204" pitchFamily="34" charset="0"/>
                <a:ea typeface="Helvetica Neue Light"/>
                <a:cs typeface="Arial" panose="020B0604020202020204" pitchFamily="34" charset="0"/>
                <a:sym typeface="Helvetica Neue Light"/>
              </a:rPr>
              <a:t>Project-Specific Implementation</a:t>
            </a:r>
            <a:endParaRPr lang="en-US" sz="1600" b="1" dirty="0">
              <a:solidFill>
                <a:srgbClr val="15264B"/>
              </a:solidFill>
              <a:ea typeface="Helvetica Neue Light"/>
              <a:cs typeface="Arial" panose="020B0604020202020204" pitchFamily="34" charset="0"/>
              <a:sym typeface="Helvetica Neue Light"/>
            </a:endParaRPr>
          </a:p>
          <a:p>
            <a:pPr>
              <a:buSzPts val="2000"/>
            </a:pPr>
            <a:endParaRPr lang="en-US"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buSzPts val="2000"/>
              <a:buFont typeface="Arial" panose="020B0604020202020204" pitchFamily="34" charset="0"/>
              <a:buChar char="•"/>
            </a:pPr>
            <a:r>
              <a:rPr lang="en-US" dirty="0">
                <a:latin typeface="Arial" panose="020B0604020202020204" pitchFamily="34" charset="0"/>
                <a:cs typeface="Arial" panose="020B0604020202020204" pitchFamily="34" charset="0"/>
              </a:rPr>
              <a:t>Pipeline optimized for FPGA using integer approximations for DCT to reduce computation overhead</a:t>
            </a:r>
          </a:p>
          <a:p>
            <a:pPr marL="285750" indent="-285750">
              <a:buSzPts val="20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Entropy Encoding is simplified to reduce resource utilization and enable parallel processing</a:t>
            </a: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Compression Workflow Overview</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9A7BFAD2-5CD4-835F-9E85-C59CD2342E32}"/>
              </a:ext>
            </a:extLst>
          </p:cNvPr>
          <p:cNvPicPr>
            <a:picLocks noChangeAspect="1"/>
          </p:cNvPicPr>
          <p:nvPr/>
        </p:nvPicPr>
        <p:blipFill>
          <a:blip r:embed="rId2"/>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0425F5BD-FFA0-F9BC-F56C-AA317A61D13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5" name="Google Shape;100;p1">
            <a:extLst>
              <a:ext uri="{FF2B5EF4-FFF2-40B4-BE49-F238E27FC236}">
                <a16:creationId xmlns:a16="http://schemas.microsoft.com/office/drawing/2014/main" id="{25481B09-56BF-5171-DA86-C3BA473B26E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6" name="Group 5">
            <a:extLst>
              <a:ext uri="{FF2B5EF4-FFF2-40B4-BE49-F238E27FC236}">
                <a16:creationId xmlns:a16="http://schemas.microsoft.com/office/drawing/2014/main" id="{06D39239-E544-C062-7BD7-1D2F9F2E454C}"/>
              </a:ext>
            </a:extLst>
          </p:cNvPr>
          <p:cNvGrpSpPr/>
          <p:nvPr/>
        </p:nvGrpSpPr>
        <p:grpSpPr>
          <a:xfrm>
            <a:off x="4061361" y="6601537"/>
            <a:ext cx="5238725" cy="70446"/>
            <a:chOff x="4028111" y="6601537"/>
            <a:chExt cx="5238725" cy="70446"/>
          </a:xfrm>
          <a:solidFill>
            <a:srgbClr val="13294B"/>
          </a:solidFill>
        </p:grpSpPr>
        <p:cxnSp>
          <p:nvCxnSpPr>
            <p:cNvPr id="7" name="Straight Connector 6">
              <a:extLst>
                <a:ext uri="{FF2B5EF4-FFF2-40B4-BE49-F238E27FC236}">
                  <a16:creationId xmlns:a16="http://schemas.microsoft.com/office/drawing/2014/main" id="{EEBE3D8A-13E8-EC44-8C13-12CD163F4D67}"/>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6551CB7-2E46-4EC0-244A-D6F0C7D1F4D4}"/>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81C31F98-F987-3A1F-EBBE-614898C6E3DA}"/>
              </a:ext>
            </a:extLst>
          </p:cNvPr>
          <p:cNvPicPr>
            <a:picLocks noChangeAspect="1"/>
          </p:cNvPicPr>
          <p:nvPr/>
        </p:nvPicPr>
        <p:blipFill>
          <a:blip r:embed="rId3"/>
          <a:stretch>
            <a:fillRect/>
          </a:stretch>
        </p:blipFill>
        <p:spPr>
          <a:xfrm>
            <a:off x="7276751" y="1580259"/>
            <a:ext cx="2798428" cy="3961410"/>
          </a:xfrm>
          <a:prstGeom prst="rect">
            <a:avLst/>
          </a:prstGeom>
        </p:spPr>
      </p:pic>
      <p:pic>
        <p:nvPicPr>
          <p:cNvPr id="13" name="Picture 12">
            <a:extLst>
              <a:ext uri="{FF2B5EF4-FFF2-40B4-BE49-F238E27FC236}">
                <a16:creationId xmlns:a16="http://schemas.microsoft.com/office/drawing/2014/main" id="{77B72F77-065E-C8D7-2461-FE207EDBF1A0}"/>
              </a:ext>
            </a:extLst>
          </p:cNvPr>
          <p:cNvPicPr>
            <a:picLocks noChangeAspect="1"/>
          </p:cNvPicPr>
          <p:nvPr/>
        </p:nvPicPr>
        <p:blipFill>
          <a:blip r:embed="rId4"/>
          <a:stretch>
            <a:fillRect/>
          </a:stretch>
        </p:blipFill>
        <p:spPr>
          <a:xfrm>
            <a:off x="6646343" y="1604186"/>
            <a:ext cx="4606639" cy="621873"/>
          </a:xfrm>
          <a:prstGeom prst="rect">
            <a:avLst/>
          </a:prstGeom>
        </p:spPr>
      </p:pic>
      <p:pic>
        <p:nvPicPr>
          <p:cNvPr id="15" name="Picture 14">
            <a:extLst>
              <a:ext uri="{FF2B5EF4-FFF2-40B4-BE49-F238E27FC236}">
                <a16:creationId xmlns:a16="http://schemas.microsoft.com/office/drawing/2014/main" id="{4A08BBB8-DE61-2537-DBD6-B3B0DA491A9D}"/>
              </a:ext>
            </a:extLst>
          </p:cNvPr>
          <p:cNvPicPr>
            <a:picLocks noChangeAspect="1"/>
          </p:cNvPicPr>
          <p:nvPr/>
        </p:nvPicPr>
        <p:blipFill>
          <a:blip r:embed="rId5"/>
          <a:stretch>
            <a:fillRect/>
          </a:stretch>
        </p:blipFill>
        <p:spPr>
          <a:xfrm>
            <a:off x="7275887" y="2350001"/>
            <a:ext cx="2024199" cy="895319"/>
          </a:xfrm>
          <a:prstGeom prst="rect">
            <a:avLst/>
          </a:prstGeom>
        </p:spPr>
      </p:pic>
      <p:pic>
        <p:nvPicPr>
          <p:cNvPr id="19" name="Picture 18">
            <a:extLst>
              <a:ext uri="{FF2B5EF4-FFF2-40B4-BE49-F238E27FC236}">
                <a16:creationId xmlns:a16="http://schemas.microsoft.com/office/drawing/2014/main" id="{1DB68DEC-9B6C-4F79-63B5-1523F5936DD5}"/>
              </a:ext>
            </a:extLst>
          </p:cNvPr>
          <p:cNvPicPr>
            <a:picLocks noChangeAspect="1"/>
          </p:cNvPicPr>
          <p:nvPr/>
        </p:nvPicPr>
        <p:blipFill>
          <a:blip r:embed="rId6"/>
          <a:stretch>
            <a:fillRect/>
          </a:stretch>
        </p:blipFill>
        <p:spPr>
          <a:xfrm>
            <a:off x="7128416" y="3642191"/>
            <a:ext cx="2375053" cy="750204"/>
          </a:xfrm>
          <a:prstGeom prst="rect">
            <a:avLst/>
          </a:prstGeom>
        </p:spPr>
      </p:pic>
    </p:spTree>
    <p:extLst>
      <p:ext uri="{BB962C8B-B14F-4D97-AF65-F5344CB8AC3E}">
        <p14:creationId xmlns:p14="http://schemas.microsoft.com/office/powerpoint/2010/main" val="41845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fade">
                                      <p:cBhvr>
                                        <p:cTn id="19" dur="500"/>
                                        <p:tgtEl>
                                          <p:spTgt spid="4">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fade">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animEffect transition="in" filter="fade">
                                      <p:cBhvr>
                                        <p:cTn id="39" dur="500"/>
                                        <p:tgtEl>
                                          <p:spTgt spid="10">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7;p7">
            <a:extLst>
              <a:ext uri="{FF2B5EF4-FFF2-40B4-BE49-F238E27FC236}">
                <a16:creationId xmlns:a16="http://schemas.microsoft.com/office/drawing/2014/main" id="{437A156D-2491-BC45-8821-E6E91300B5E7}"/>
              </a:ext>
            </a:extLst>
          </p:cNvPr>
          <p:cNvSpPr txBox="1">
            <a:spLocks/>
          </p:cNvSpPr>
          <p:nvPr/>
        </p:nvSpPr>
        <p:spPr>
          <a:xfrm>
            <a:off x="326473" y="1127899"/>
            <a:ext cx="3389847"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3" name="Google Shape;145;p7">
            <a:extLst>
              <a:ext uri="{FF2B5EF4-FFF2-40B4-BE49-F238E27FC236}">
                <a16:creationId xmlns:a16="http://schemas.microsoft.com/office/drawing/2014/main" id="{52179DB0-DC47-6547-B775-839F60C4632E}"/>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5" name="Google Shape;100;p1">
            <a:extLst>
              <a:ext uri="{FF2B5EF4-FFF2-40B4-BE49-F238E27FC236}">
                <a16:creationId xmlns:a16="http://schemas.microsoft.com/office/drawing/2014/main" id="{CB30275B-0B04-FA42-84EA-9EABB4C8C5D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System Archite</a:t>
            </a:r>
            <a:r>
              <a:rPr lang="en-US" sz="2400" dirty="0">
                <a:solidFill>
                  <a:schemeClr val="lt1"/>
                </a:solidFill>
                <a:latin typeface="+mn-lt"/>
                <a:ea typeface="Helvetica Neue Light"/>
                <a:cs typeface="Helvetica Neue Light"/>
                <a:sym typeface="Helvetica Neue Light"/>
              </a:rPr>
              <a:t>cture</a:t>
            </a:r>
          </a:p>
        </p:txBody>
      </p:sp>
      <p:pic>
        <p:nvPicPr>
          <p:cNvPr id="7" name="Picture 6">
            <a:extLst>
              <a:ext uri="{FF2B5EF4-FFF2-40B4-BE49-F238E27FC236}">
                <a16:creationId xmlns:a16="http://schemas.microsoft.com/office/drawing/2014/main" id="{1E870C57-E013-168F-2126-45D47F96285A}"/>
              </a:ext>
            </a:extLst>
          </p:cNvPr>
          <p:cNvPicPr>
            <a:picLocks noChangeAspect="1"/>
          </p:cNvPicPr>
          <p:nvPr/>
        </p:nvPicPr>
        <p:blipFill>
          <a:blip r:embed="rId2"/>
          <a:stretch>
            <a:fillRect/>
          </a:stretch>
        </p:blipFill>
        <p:spPr>
          <a:xfrm>
            <a:off x="11557509" y="233819"/>
            <a:ext cx="271308" cy="389810"/>
          </a:xfrm>
          <a:prstGeom prst="rect">
            <a:avLst/>
          </a:prstGeom>
        </p:spPr>
      </p:pic>
      <p:sp>
        <p:nvSpPr>
          <p:cNvPr id="8" name="Google Shape;100;p1">
            <a:extLst>
              <a:ext uri="{FF2B5EF4-FFF2-40B4-BE49-F238E27FC236}">
                <a16:creationId xmlns:a16="http://schemas.microsoft.com/office/drawing/2014/main" id="{38201B7D-2C2F-D628-CD4E-8F615B6D0BA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9" name="Google Shape;100;p1">
            <a:extLst>
              <a:ext uri="{FF2B5EF4-FFF2-40B4-BE49-F238E27FC236}">
                <a16:creationId xmlns:a16="http://schemas.microsoft.com/office/drawing/2014/main" id="{F218C126-2188-8DA5-224D-13628753877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10" name="Group 9">
            <a:extLst>
              <a:ext uri="{FF2B5EF4-FFF2-40B4-BE49-F238E27FC236}">
                <a16:creationId xmlns:a16="http://schemas.microsoft.com/office/drawing/2014/main" id="{7971C64B-0AA9-236B-CB99-C9EE7396FEB3}"/>
              </a:ext>
            </a:extLst>
          </p:cNvPr>
          <p:cNvGrpSpPr/>
          <p:nvPr/>
        </p:nvGrpSpPr>
        <p:grpSpPr>
          <a:xfrm>
            <a:off x="4061361" y="6601537"/>
            <a:ext cx="5238725" cy="70446"/>
            <a:chOff x="4028111" y="6601537"/>
            <a:chExt cx="5238725" cy="70446"/>
          </a:xfrm>
          <a:solidFill>
            <a:srgbClr val="13294B"/>
          </a:solidFill>
        </p:grpSpPr>
        <p:cxnSp>
          <p:nvCxnSpPr>
            <p:cNvPr id="11" name="Straight Connector 10">
              <a:extLst>
                <a:ext uri="{FF2B5EF4-FFF2-40B4-BE49-F238E27FC236}">
                  <a16:creationId xmlns:a16="http://schemas.microsoft.com/office/drawing/2014/main" id="{B5238B91-5638-C238-A315-E064C2FC4680}"/>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E2DAC00-38C7-BD32-983B-D00EFD37C92D}"/>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E8BD22A3-8774-A71A-ADB0-FD68250D68A2}"/>
              </a:ext>
            </a:extLst>
          </p:cNvPr>
          <p:cNvPicPr>
            <a:picLocks noChangeAspect="1"/>
          </p:cNvPicPr>
          <p:nvPr/>
        </p:nvPicPr>
        <p:blipFill>
          <a:blip r:embed="rId3"/>
          <a:stretch>
            <a:fillRect/>
          </a:stretch>
        </p:blipFill>
        <p:spPr>
          <a:xfrm>
            <a:off x="4339746" y="1787718"/>
            <a:ext cx="7395086" cy="3677709"/>
          </a:xfrm>
          <a:prstGeom prst="rect">
            <a:avLst/>
          </a:prstGeom>
        </p:spPr>
      </p:pic>
      <p:sp>
        <p:nvSpPr>
          <p:cNvPr id="19" name="Google Shape;147;p7">
            <a:extLst>
              <a:ext uri="{FF2B5EF4-FFF2-40B4-BE49-F238E27FC236}">
                <a16:creationId xmlns:a16="http://schemas.microsoft.com/office/drawing/2014/main" id="{85A27032-DC09-FCEA-A1BB-E51765A15524}"/>
              </a:ext>
            </a:extLst>
          </p:cNvPr>
          <p:cNvSpPr txBox="1">
            <a:spLocks/>
          </p:cNvSpPr>
          <p:nvPr/>
        </p:nvSpPr>
        <p:spPr>
          <a:xfrm>
            <a:off x="376810" y="1334278"/>
            <a:ext cx="3684551" cy="375532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000" b="1" dirty="0">
                <a:solidFill>
                  <a:srgbClr val="E84B36"/>
                </a:solidFill>
                <a:latin typeface="Arial" panose="020B0604020202020204" pitchFamily="34" charset="0"/>
                <a:cs typeface="Arial" panose="020B0604020202020204" pitchFamily="34" charset="0"/>
                <a:sym typeface="Helvetica Neue Light"/>
              </a:rPr>
              <a:t>Project-Specific Architecture</a:t>
            </a:r>
            <a:endParaRPr lang="en-US" sz="2000" b="1" dirty="0">
              <a:solidFill>
                <a:srgbClr val="E84B36"/>
              </a:solidFill>
              <a:latin typeface="Arial" panose="020B0604020202020204" pitchFamily="34" charset="0"/>
              <a:cs typeface="Arial" panose="020B0604020202020204" pitchFamily="34" charset="0"/>
            </a:endParaRPr>
          </a:p>
          <a:p>
            <a:pPr>
              <a:buSzPts val="2000"/>
            </a:pPr>
            <a:endParaRPr lang="en-US"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USB Interface: </a:t>
            </a:r>
            <a:r>
              <a:rPr lang="en-US" dirty="0">
                <a:solidFill>
                  <a:schemeClr val="tx1"/>
                </a:solidFill>
                <a:latin typeface="Arial" panose="020B0604020202020204" pitchFamily="34" charset="0"/>
                <a:cs typeface="Arial" panose="020B0604020202020204" pitchFamily="34" charset="0"/>
              </a:rPr>
              <a:t>Manages data flow between FPGA and PC</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Memory Manger: </a:t>
            </a:r>
            <a:r>
              <a:rPr lang="en-US" dirty="0">
                <a:solidFill>
                  <a:schemeClr val="tx1"/>
                </a:solidFill>
                <a:latin typeface="Arial" panose="020B0604020202020204" pitchFamily="34" charset="0"/>
                <a:cs typeface="Arial" panose="020B0604020202020204" pitchFamily="34" charset="0"/>
              </a:rPr>
              <a:t>Efficiently stores, retrieves and parse data to and from dual port distributed memory</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Computation Units: </a:t>
            </a:r>
            <a:r>
              <a:rPr lang="en-US" dirty="0">
                <a:solidFill>
                  <a:schemeClr val="tx1"/>
                </a:solidFill>
                <a:latin typeface="Arial" panose="020B0604020202020204" pitchFamily="34" charset="0"/>
                <a:cs typeface="Arial" panose="020B0604020202020204" pitchFamily="34" charset="0"/>
              </a:rPr>
              <a:t>Including the Intra-prediction, core transform and entropy encoding</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Output Parser: </a:t>
            </a:r>
            <a:r>
              <a:rPr lang="en-US" dirty="0">
                <a:solidFill>
                  <a:schemeClr val="tx1"/>
                </a:solidFill>
                <a:latin typeface="Arial" panose="020B0604020202020204" pitchFamily="34" charset="0"/>
                <a:cs typeface="Arial" panose="020B0604020202020204" pitchFamily="34" charset="0"/>
              </a:rPr>
              <a:t>Prepares compressed data for transmission and formats it </a:t>
            </a:r>
            <a:r>
              <a:rPr lang="en-US" dirty="0" err="1">
                <a:solidFill>
                  <a:schemeClr val="tx1"/>
                </a:solidFill>
                <a:latin typeface="Arial" panose="020B0604020202020204" pitchFamily="34" charset="0"/>
                <a:cs typeface="Arial" panose="020B0604020202020204" pitchFamily="34" charset="0"/>
              </a:rPr>
              <a:t>approprately</a:t>
            </a:r>
            <a:r>
              <a:rPr lang="en-US" sz="1800"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570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4" end="4"/>
                                            </p:txEl>
                                          </p:spTgt>
                                        </p:tgtEl>
                                        <p:attrNameLst>
                                          <p:attrName>style.visibility</p:attrName>
                                        </p:attrNameLst>
                                      </p:cBhvr>
                                      <p:to>
                                        <p:strVal val="visible"/>
                                      </p:to>
                                    </p:set>
                                    <p:animEffect transition="in" filter="fade">
                                      <p:cBhvr>
                                        <p:cTn id="18" dur="500"/>
                                        <p:tgtEl>
                                          <p:spTgt spid="1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animEffect transition="in" filter="fade">
                                      <p:cBhvr>
                                        <p:cTn id="21" dur="500"/>
                                        <p:tgtEl>
                                          <p:spTgt spid="19">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xEl>
                                              <p:pRg st="8" end="8"/>
                                            </p:txEl>
                                          </p:spTgt>
                                        </p:tgtEl>
                                        <p:attrNameLst>
                                          <p:attrName>style.visibility</p:attrName>
                                        </p:attrNameLst>
                                      </p:cBhvr>
                                      <p:to>
                                        <p:strVal val="visible"/>
                                      </p:to>
                                    </p:set>
                                    <p:animEffect transition="in" filter="fade">
                                      <p:cBhvr>
                                        <p:cTn id="24"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3" name="Google Shape;145;p7">
            <a:extLst>
              <a:ext uri="{FF2B5EF4-FFF2-40B4-BE49-F238E27FC236}">
                <a16:creationId xmlns:a16="http://schemas.microsoft.com/office/drawing/2014/main" id="{325747AD-A692-C24D-B2E9-4AAA81B9858C}"/>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5" name="Google Shape;100;p1">
            <a:extLst>
              <a:ext uri="{FF2B5EF4-FFF2-40B4-BE49-F238E27FC236}">
                <a16:creationId xmlns:a16="http://schemas.microsoft.com/office/drawing/2014/main" id="{C5013B02-0990-D847-B65E-CD8B40D09C3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Computational Units</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C8A1A45F-A094-ADF1-4C45-5B496318BD23}"/>
              </a:ext>
            </a:extLst>
          </p:cNvPr>
          <p:cNvPicPr>
            <a:picLocks noChangeAspect="1"/>
          </p:cNvPicPr>
          <p:nvPr/>
        </p:nvPicPr>
        <p:blipFill>
          <a:blip r:embed="rId3"/>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DCE71768-C353-9AC9-7167-2A803924ADB2}"/>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4" name="Google Shape;100;p1">
            <a:extLst>
              <a:ext uri="{FF2B5EF4-FFF2-40B4-BE49-F238E27FC236}">
                <a16:creationId xmlns:a16="http://schemas.microsoft.com/office/drawing/2014/main" id="{A6DE8C58-7570-B9AE-314A-F2B64BA632D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D5CB2B5B-5402-2ABD-341B-CDEB7D75610A}"/>
              </a:ext>
            </a:extLst>
          </p:cNvPr>
          <p:cNvGrpSpPr/>
          <p:nvPr/>
        </p:nvGrpSpPr>
        <p:grpSpPr>
          <a:xfrm>
            <a:off x="4061361" y="6601537"/>
            <a:ext cx="5238725" cy="70446"/>
            <a:chOff x="4028111" y="6601537"/>
            <a:chExt cx="5238725" cy="70446"/>
          </a:xfrm>
          <a:solidFill>
            <a:srgbClr val="13294B"/>
          </a:solidFill>
        </p:grpSpPr>
        <p:cxnSp>
          <p:nvCxnSpPr>
            <p:cNvPr id="6" name="Straight Connector 5">
              <a:extLst>
                <a:ext uri="{FF2B5EF4-FFF2-40B4-BE49-F238E27FC236}">
                  <a16:creationId xmlns:a16="http://schemas.microsoft.com/office/drawing/2014/main" id="{36096C9E-2E9A-6B6E-1813-4DC739A2F00E}"/>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1885EAA-CFA1-2CB5-B4EE-0B2288709B61}"/>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DAA24E37-2F3B-F10E-926B-50A42A3163B9}"/>
              </a:ext>
            </a:extLst>
          </p:cNvPr>
          <p:cNvPicPr>
            <a:picLocks noChangeAspect="1"/>
          </p:cNvPicPr>
          <p:nvPr/>
        </p:nvPicPr>
        <p:blipFill>
          <a:blip r:embed="rId4"/>
          <a:stretch>
            <a:fillRect/>
          </a:stretch>
        </p:blipFill>
        <p:spPr>
          <a:xfrm>
            <a:off x="462169" y="983446"/>
            <a:ext cx="5300132" cy="3432287"/>
          </a:xfrm>
          <a:prstGeom prst="rect">
            <a:avLst/>
          </a:prstGeom>
        </p:spPr>
      </p:pic>
      <p:pic>
        <p:nvPicPr>
          <p:cNvPr id="21" name="Picture 20">
            <a:extLst>
              <a:ext uri="{FF2B5EF4-FFF2-40B4-BE49-F238E27FC236}">
                <a16:creationId xmlns:a16="http://schemas.microsoft.com/office/drawing/2014/main" id="{E5248188-BCF2-01E9-97C6-B5C503F0652E}"/>
              </a:ext>
            </a:extLst>
          </p:cNvPr>
          <p:cNvPicPr>
            <a:picLocks noChangeAspect="1"/>
          </p:cNvPicPr>
          <p:nvPr/>
        </p:nvPicPr>
        <p:blipFill>
          <a:blip r:embed="rId5"/>
          <a:stretch>
            <a:fillRect/>
          </a:stretch>
        </p:blipFill>
        <p:spPr>
          <a:xfrm>
            <a:off x="5527934" y="1600452"/>
            <a:ext cx="3892126" cy="3123512"/>
          </a:xfrm>
          <a:prstGeom prst="rect">
            <a:avLst/>
          </a:prstGeom>
        </p:spPr>
      </p:pic>
      <p:sp>
        <p:nvSpPr>
          <p:cNvPr id="23" name="Google Shape;147;p7">
            <a:extLst>
              <a:ext uri="{FF2B5EF4-FFF2-40B4-BE49-F238E27FC236}">
                <a16:creationId xmlns:a16="http://schemas.microsoft.com/office/drawing/2014/main" id="{26B28830-FA43-82DE-D38B-3DD99B5C572A}"/>
              </a:ext>
            </a:extLst>
          </p:cNvPr>
          <p:cNvSpPr txBox="1">
            <a:spLocks/>
          </p:cNvSpPr>
          <p:nvPr/>
        </p:nvSpPr>
        <p:spPr>
          <a:xfrm>
            <a:off x="1502633" y="5183362"/>
            <a:ext cx="6903137" cy="12506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1800" b="1" dirty="0">
                <a:solidFill>
                  <a:srgbClr val="E84B36"/>
                </a:solidFill>
                <a:latin typeface="Arial" panose="020B0604020202020204" pitchFamily="34" charset="0"/>
                <a:cs typeface="Arial" panose="020B0604020202020204" pitchFamily="34" charset="0"/>
                <a:sym typeface="Helvetica Neue Light"/>
              </a:rPr>
              <a:t>Implementation highlight</a:t>
            </a:r>
            <a:endParaRPr lang="en-US" sz="1800" b="1" dirty="0">
              <a:solidFill>
                <a:srgbClr val="E84B36"/>
              </a:solidFill>
              <a:latin typeface="Arial" panose="020B0604020202020204" pitchFamily="34" charset="0"/>
              <a:cs typeface="Arial" panose="020B0604020202020204" pitchFamily="34" charset="0"/>
            </a:endParaRPr>
          </a:p>
          <a:p>
            <a:pPr>
              <a:buSzPts val="2000"/>
            </a:pPr>
            <a:endParaRPr lang="en-US" sz="12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Intra Prediction: </a:t>
            </a:r>
            <a:r>
              <a:rPr lang="en-US" sz="1200" dirty="0">
                <a:solidFill>
                  <a:schemeClr val="tx1"/>
                </a:solidFill>
                <a:latin typeface="Arial" panose="020B0604020202020204" pitchFamily="34" charset="0"/>
                <a:cs typeface="Arial" panose="020B0604020202020204" pitchFamily="34" charset="0"/>
              </a:rPr>
              <a:t>3 modes available with manual or automatic mode selection</a:t>
            </a:r>
          </a:p>
          <a:p>
            <a:pPr marL="285750" lvl="7" indent="-285750">
              <a:buSzPts val="2000"/>
              <a:buFont typeface="Arial" panose="020B0604020202020204" pitchFamily="34" charset="0"/>
              <a:buChar char="•"/>
            </a:pPr>
            <a:endParaRPr lang="en-US" sz="1200"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Core Transform: </a:t>
            </a:r>
            <a:r>
              <a:rPr lang="en-US" sz="1200" dirty="0">
                <a:solidFill>
                  <a:schemeClr val="tx1"/>
                </a:solidFill>
                <a:latin typeface="Arial" panose="020B0604020202020204" pitchFamily="34" charset="0"/>
                <a:cs typeface="Arial" panose="020B0604020202020204" pitchFamily="34" charset="0"/>
              </a:rPr>
              <a:t>DCT and Quantize are grouped together due to similar processing time</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lvl="7">
              <a:buSzPts val="2000"/>
            </a:pPr>
            <a:endParaRPr lang="en-US" b="1" dirty="0">
              <a:solidFill>
                <a:schemeClr val="tx1"/>
              </a:solidFill>
              <a:latin typeface="Arial" panose="020B0604020202020204" pitchFamily="34" charset="0"/>
              <a:cs typeface="Arial" panose="020B0604020202020204" pitchFamily="34" charset="0"/>
            </a:endParaRPr>
          </a:p>
          <a:p>
            <a:pPr lvl="7">
              <a:buSzPts val="2000"/>
            </a:pPr>
            <a:r>
              <a:rPr lang="en-US" sz="1800" dirty="0">
                <a:solidFill>
                  <a:schemeClr val="tx1"/>
                </a:solidFill>
                <a:latin typeface="Arial" panose="020B0604020202020204" pitchFamily="34" charset="0"/>
                <a:cs typeface="Arial" panose="020B0604020202020204" pitchFamily="34" charset="0"/>
              </a:rPr>
              <a:t>	</a:t>
            </a:r>
          </a:p>
        </p:txBody>
      </p:sp>
      <p:pic>
        <p:nvPicPr>
          <p:cNvPr id="25" name="Picture 24">
            <a:extLst>
              <a:ext uri="{FF2B5EF4-FFF2-40B4-BE49-F238E27FC236}">
                <a16:creationId xmlns:a16="http://schemas.microsoft.com/office/drawing/2014/main" id="{7BA88B40-F5D8-858F-D018-A561A630BDD9}"/>
              </a:ext>
            </a:extLst>
          </p:cNvPr>
          <p:cNvPicPr>
            <a:picLocks noChangeAspect="1"/>
          </p:cNvPicPr>
          <p:nvPr/>
        </p:nvPicPr>
        <p:blipFill>
          <a:blip r:embed="rId6"/>
          <a:stretch>
            <a:fillRect/>
          </a:stretch>
        </p:blipFill>
        <p:spPr>
          <a:xfrm>
            <a:off x="1108434" y="3533065"/>
            <a:ext cx="3204595" cy="1205599"/>
          </a:xfrm>
          <a:prstGeom prst="rect">
            <a:avLst/>
          </a:prstGeom>
        </p:spPr>
      </p:pic>
      <p:pic>
        <p:nvPicPr>
          <p:cNvPr id="27" name="Picture 26">
            <a:extLst>
              <a:ext uri="{FF2B5EF4-FFF2-40B4-BE49-F238E27FC236}">
                <a16:creationId xmlns:a16="http://schemas.microsoft.com/office/drawing/2014/main" id="{1DB051AC-0657-738D-BE37-6E7E17E9FD7C}"/>
              </a:ext>
            </a:extLst>
          </p:cNvPr>
          <p:cNvPicPr>
            <a:picLocks noChangeAspect="1"/>
          </p:cNvPicPr>
          <p:nvPr/>
        </p:nvPicPr>
        <p:blipFill>
          <a:blip r:embed="rId7"/>
          <a:stretch>
            <a:fillRect/>
          </a:stretch>
        </p:blipFill>
        <p:spPr>
          <a:xfrm>
            <a:off x="5527934" y="3487875"/>
            <a:ext cx="3051568" cy="1133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fade">
                                      <p:cBhvr>
                                        <p:cTn id="23" dur="500"/>
                                        <p:tgtEl>
                                          <p:spTgt spid="2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xEl>
                                              <p:pRg st="7" end="7"/>
                                            </p:txEl>
                                          </p:spTgt>
                                        </p:tgtEl>
                                        <p:attrNameLst>
                                          <p:attrName>style.visibility</p:attrName>
                                        </p:attrNameLst>
                                      </p:cBhvr>
                                      <p:to>
                                        <p:strVal val="visible"/>
                                      </p:to>
                                    </p:set>
                                    <p:animEffect transition="in" filter="fade">
                                      <p:cBhvr>
                                        <p:cTn id="26" dur="500"/>
                                        <p:tgtEl>
                                          <p:spTgt spid="2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5;p7">
            <a:extLst>
              <a:ext uri="{FF2B5EF4-FFF2-40B4-BE49-F238E27FC236}">
                <a16:creationId xmlns:a16="http://schemas.microsoft.com/office/drawing/2014/main" id="{C421A7FF-FDFC-3F47-9E0B-052B223EC86E}"/>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246D99E1-E99D-4E40-9E2A-287A7BDD463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Experimental Setup</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509D3E92-3609-B0BD-000F-0E496EE9D4D7}"/>
              </a:ext>
            </a:extLst>
          </p:cNvPr>
          <p:cNvPicPr>
            <a:picLocks noChangeAspect="1"/>
          </p:cNvPicPr>
          <p:nvPr/>
        </p:nvPicPr>
        <p:blipFill>
          <a:blip r:embed="rId2"/>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ADC408AA-09F2-73ED-5736-599D0F26D6A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6" name="Google Shape;100;p1">
            <a:extLst>
              <a:ext uri="{FF2B5EF4-FFF2-40B4-BE49-F238E27FC236}">
                <a16:creationId xmlns:a16="http://schemas.microsoft.com/office/drawing/2014/main" id="{5DAE8FFB-A883-8AD8-CB66-DFF7F4B0677A}"/>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7" name="Group 6">
            <a:extLst>
              <a:ext uri="{FF2B5EF4-FFF2-40B4-BE49-F238E27FC236}">
                <a16:creationId xmlns:a16="http://schemas.microsoft.com/office/drawing/2014/main" id="{36EB0F93-5E4E-0849-5B82-3B6ACB887795}"/>
              </a:ext>
            </a:extLst>
          </p:cNvPr>
          <p:cNvGrpSpPr/>
          <p:nvPr/>
        </p:nvGrpSpPr>
        <p:grpSpPr>
          <a:xfrm>
            <a:off x="4061361" y="6601537"/>
            <a:ext cx="5238725" cy="70446"/>
            <a:chOff x="4028111" y="6601537"/>
            <a:chExt cx="5238725" cy="70446"/>
          </a:xfrm>
          <a:solidFill>
            <a:srgbClr val="13294B"/>
          </a:solidFill>
        </p:grpSpPr>
        <p:cxnSp>
          <p:nvCxnSpPr>
            <p:cNvPr id="8" name="Straight Connector 7">
              <a:extLst>
                <a:ext uri="{FF2B5EF4-FFF2-40B4-BE49-F238E27FC236}">
                  <a16:creationId xmlns:a16="http://schemas.microsoft.com/office/drawing/2014/main" id="{3A957837-463E-612C-50EC-66937A034A7F}"/>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6D5CD1-9EA9-263D-6FDE-127B82BBAD66}"/>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47;p7">
            <a:extLst>
              <a:ext uri="{FF2B5EF4-FFF2-40B4-BE49-F238E27FC236}">
                <a16:creationId xmlns:a16="http://schemas.microsoft.com/office/drawing/2014/main" id="{00AC0BC1-5CDE-9FC1-18C5-78B0F1096B8B}"/>
              </a:ext>
            </a:extLst>
          </p:cNvPr>
          <p:cNvSpPr txBox="1">
            <a:spLocks/>
          </p:cNvSpPr>
          <p:nvPr/>
        </p:nvSpPr>
        <p:spPr>
          <a:xfrm>
            <a:off x="376810" y="1334278"/>
            <a:ext cx="3684551" cy="42066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000" b="1" dirty="0">
                <a:solidFill>
                  <a:srgbClr val="E84B36"/>
                </a:solidFill>
                <a:latin typeface="Arial" panose="020B0604020202020204" pitchFamily="34" charset="0"/>
                <a:cs typeface="Arial" panose="020B0604020202020204" pitchFamily="34" charset="0"/>
                <a:sym typeface="Helvetica Neue Light"/>
              </a:rPr>
              <a:t>Project-Specific Architecture</a:t>
            </a:r>
            <a:endParaRPr lang="en-US" sz="2000" b="1" dirty="0">
              <a:solidFill>
                <a:srgbClr val="E84B36"/>
              </a:solidFill>
              <a:latin typeface="Arial" panose="020B0604020202020204" pitchFamily="34" charset="0"/>
              <a:cs typeface="Arial" panose="020B0604020202020204" pitchFamily="34" charset="0"/>
            </a:endParaRPr>
          </a:p>
          <a:p>
            <a:pPr>
              <a:buSzPts val="2000"/>
            </a:pPr>
            <a:endParaRPr lang="en-US"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Memory Controller: </a:t>
            </a:r>
            <a:r>
              <a:rPr lang="en-US" dirty="0">
                <a:solidFill>
                  <a:schemeClr val="tx1"/>
                </a:solidFill>
                <a:latin typeface="Arial" panose="020B0604020202020204" pitchFamily="34" charset="0"/>
                <a:cs typeface="Arial" panose="020B0604020202020204" pitchFamily="34" charset="0"/>
              </a:rPr>
              <a:t>Distributed Memory utilized to store simulated image, could act as buffer or discarded for live inputs</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USB Interface: </a:t>
            </a:r>
            <a:r>
              <a:rPr lang="en-US" dirty="0" err="1">
                <a:solidFill>
                  <a:schemeClr val="tx1"/>
                </a:solidFill>
                <a:latin typeface="Arial" panose="020B0604020202020204" pitchFamily="34" charset="0"/>
                <a:cs typeface="Arial" panose="020B0604020202020204" pitchFamily="34" charset="0"/>
              </a:rPr>
              <a:t>OpalKelly</a:t>
            </a:r>
            <a:r>
              <a:rPr lang="en-US" dirty="0">
                <a:solidFill>
                  <a:schemeClr val="tx1"/>
                </a:solidFill>
                <a:latin typeface="Arial" panose="020B0604020202020204" pitchFamily="34" charset="0"/>
                <a:cs typeface="Arial" panose="020B0604020202020204" pitchFamily="34" charset="0"/>
              </a:rPr>
              <a:t> USB 3.0 development kit for high-speed data transfer between the FPGA and the PC.</a:t>
            </a:r>
          </a:p>
          <a:p>
            <a:pPr lvl="7">
              <a:buSzPts val="2000"/>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Python: </a:t>
            </a:r>
            <a:r>
              <a:rPr lang="en-US" dirty="0">
                <a:solidFill>
                  <a:schemeClr val="tx1"/>
                </a:solidFill>
                <a:latin typeface="Arial" panose="020B0604020202020204" pitchFamily="34" charset="0"/>
                <a:cs typeface="Arial" panose="020B0604020202020204" pitchFamily="34" charset="0"/>
              </a:rPr>
              <a:t>A script is developed to transmit and receive data, control FPGA and decode the received data.</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XEM7310: </a:t>
            </a:r>
            <a:r>
              <a:rPr lang="en-US" dirty="0">
                <a:solidFill>
                  <a:schemeClr val="tx1"/>
                </a:solidFill>
                <a:latin typeface="Arial" panose="020B0604020202020204" pitchFamily="34" charset="0"/>
                <a:cs typeface="Arial" panose="020B0604020202020204" pitchFamily="34" charset="0"/>
              </a:rPr>
              <a:t>The FPGA development board from </a:t>
            </a:r>
            <a:r>
              <a:rPr lang="en-US" dirty="0" err="1">
                <a:solidFill>
                  <a:schemeClr val="tx1"/>
                </a:solidFill>
                <a:latin typeface="Arial" panose="020B0604020202020204" pitchFamily="34" charset="0"/>
                <a:cs typeface="Arial" panose="020B0604020202020204" pitchFamily="34" charset="0"/>
              </a:rPr>
              <a:t>OpalKelly</a:t>
            </a:r>
            <a:r>
              <a:rPr lang="en-US" dirty="0">
                <a:solidFill>
                  <a:schemeClr val="tx1"/>
                </a:solidFill>
                <a:latin typeface="Arial" panose="020B0604020202020204" pitchFamily="34" charset="0"/>
                <a:cs typeface="Arial" panose="020B0604020202020204" pitchFamily="34" charset="0"/>
              </a:rPr>
              <a:t> which also includes USB 3.0 HDL library and python API</a:t>
            </a:r>
            <a:r>
              <a:rPr lang="en-US" sz="1800" dirty="0">
                <a:solidFill>
                  <a:schemeClr val="tx1"/>
                </a:solidFill>
                <a:latin typeface="Arial" panose="020B0604020202020204" pitchFamily="34" charset="0"/>
                <a:cs typeface="Arial" panose="020B0604020202020204" pitchFamily="34" charset="0"/>
              </a:rPr>
              <a:t>	</a:t>
            </a:r>
          </a:p>
        </p:txBody>
      </p:sp>
      <p:pic>
        <p:nvPicPr>
          <p:cNvPr id="17" name="Picture 16">
            <a:extLst>
              <a:ext uri="{FF2B5EF4-FFF2-40B4-BE49-F238E27FC236}">
                <a16:creationId xmlns:a16="http://schemas.microsoft.com/office/drawing/2014/main" id="{E8B70C6A-97E3-3751-7445-01F3E8684872}"/>
              </a:ext>
            </a:extLst>
          </p:cNvPr>
          <p:cNvPicPr>
            <a:picLocks noChangeAspect="1"/>
          </p:cNvPicPr>
          <p:nvPr/>
        </p:nvPicPr>
        <p:blipFill>
          <a:blip r:embed="rId3"/>
          <a:stretch>
            <a:fillRect/>
          </a:stretch>
        </p:blipFill>
        <p:spPr>
          <a:xfrm>
            <a:off x="5070707" y="1331514"/>
            <a:ext cx="4442504" cy="3789881"/>
          </a:xfrm>
          <a:prstGeom prst="rect">
            <a:avLst/>
          </a:prstGeom>
        </p:spPr>
      </p:pic>
      <p:pic>
        <p:nvPicPr>
          <p:cNvPr id="19" name="Picture 18">
            <a:extLst>
              <a:ext uri="{FF2B5EF4-FFF2-40B4-BE49-F238E27FC236}">
                <a16:creationId xmlns:a16="http://schemas.microsoft.com/office/drawing/2014/main" id="{4685F946-9EBF-B03E-9AAD-3FB5315C2164}"/>
              </a:ext>
            </a:extLst>
          </p:cNvPr>
          <p:cNvPicPr>
            <a:picLocks noChangeAspect="1"/>
          </p:cNvPicPr>
          <p:nvPr/>
        </p:nvPicPr>
        <p:blipFill>
          <a:blip r:embed="rId4"/>
          <a:stretch>
            <a:fillRect/>
          </a:stretch>
        </p:blipFill>
        <p:spPr>
          <a:xfrm>
            <a:off x="5250687" y="1128968"/>
            <a:ext cx="3755831" cy="3766547"/>
          </a:xfrm>
          <a:prstGeom prst="rect">
            <a:avLst/>
          </a:prstGeom>
        </p:spPr>
      </p:pic>
      <p:pic>
        <p:nvPicPr>
          <p:cNvPr id="23" name="Picture 22">
            <a:extLst>
              <a:ext uri="{FF2B5EF4-FFF2-40B4-BE49-F238E27FC236}">
                <a16:creationId xmlns:a16="http://schemas.microsoft.com/office/drawing/2014/main" id="{DB9C0173-357F-2EFB-5194-FD4796567E89}"/>
              </a:ext>
            </a:extLst>
          </p:cNvPr>
          <p:cNvPicPr>
            <a:picLocks noChangeAspect="1"/>
          </p:cNvPicPr>
          <p:nvPr/>
        </p:nvPicPr>
        <p:blipFill>
          <a:blip r:embed="rId5"/>
          <a:stretch>
            <a:fillRect/>
          </a:stretch>
        </p:blipFill>
        <p:spPr>
          <a:xfrm>
            <a:off x="5373124" y="1159466"/>
            <a:ext cx="3633394" cy="4539068"/>
          </a:xfrm>
          <a:prstGeom prst="rect">
            <a:avLst/>
          </a:prstGeom>
        </p:spPr>
      </p:pic>
      <p:pic>
        <p:nvPicPr>
          <p:cNvPr id="25" name="Picture 24">
            <a:extLst>
              <a:ext uri="{FF2B5EF4-FFF2-40B4-BE49-F238E27FC236}">
                <a16:creationId xmlns:a16="http://schemas.microsoft.com/office/drawing/2014/main" id="{DA04B759-006F-7F2F-26C2-D6879DA53E62}"/>
              </a:ext>
            </a:extLst>
          </p:cNvPr>
          <p:cNvPicPr>
            <a:picLocks noChangeAspect="1"/>
          </p:cNvPicPr>
          <p:nvPr/>
        </p:nvPicPr>
        <p:blipFill>
          <a:blip r:embed="rId6"/>
          <a:stretch>
            <a:fillRect/>
          </a:stretch>
        </p:blipFill>
        <p:spPr>
          <a:xfrm rot="5400000">
            <a:off x="5897947" y="879810"/>
            <a:ext cx="3165527" cy="5027600"/>
          </a:xfrm>
          <a:prstGeom prst="rect">
            <a:avLst/>
          </a:prstGeom>
        </p:spPr>
      </p:pic>
    </p:spTree>
    <p:extLst>
      <p:ext uri="{BB962C8B-B14F-4D97-AF65-F5344CB8AC3E}">
        <p14:creationId xmlns:p14="http://schemas.microsoft.com/office/powerpoint/2010/main" val="31081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fade">
                                      <p:cBhvr>
                                        <p:cTn id="16" dur="500"/>
                                        <p:tgtEl>
                                          <p:spTgt spid="10">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animEffect transition="in" filter="fade">
                                      <p:cBhvr>
                                        <p:cTn id="19" dur="500"/>
                                        <p:tgtEl>
                                          <p:spTgt spid="10">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5;p7">
            <a:extLst>
              <a:ext uri="{FF2B5EF4-FFF2-40B4-BE49-F238E27FC236}">
                <a16:creationId xmlns:a16="http://schemas.microsoft.com/office/drawing/2014/main" id="{EDC97160-A881-D74F-B00C-B8CDF1539326}"/>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E692D751-5C38-984B-81C5-961394F0CEE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Results and Analysis</a:t>
            </a:r>
            <a:endParaRPr lang="en-US" sz="2400" dirty="0">
              <a:solidFill>
                <a:schemeClr val="lt1"/>
              </a:solidFill>
              <a:latin typeface="+mn-lt"/>
              <a:ea typeface="Helvetica Neue Light"/>
              <a:cs typeface="Helvetica Neue Light"/>
              <a:sym typeface="Helvetica Neue Light"/>
            </a:endParaRPr>
          </a:p>
        </p:txBody>
      </p:sp>
      <p:pic>
        <p:nvPicPr>
          <p:cNvPr id="5" name="Picture 4">
            <a:extLst>
              <a:ext uri="{FF2B5EF4-FFF2-40B4-BE49-F238E27FC236}">
                <a16:creationId xmlns:a16="http://schemas.microsoft.com/office/drawing/2014/main" id="{2620C586-CD12-4827-913A-ED9149F6D178}"/>
              </a:ext>
            </a:extLst>
          </p:cNvPr>
          <p:cNvPicPr>
            <a:picLocks noChangeAspect="1"/>
          </p:cNvPicPr>
          <p:nvPr/>
        </p:nvPicPr>
        <p:blipFill>
          <a:blip r:embed="rId2"/>
          <a:stretch>
            <a:fillRect/>
          </a:stretch>
        </p:blipFill>
        <p:spPr>
          <a:xfrm>
            <a:off x="11557509" y="233819"/>
            <a:ext cx="271308" cy="389810"/>
          </a:xfrm>
          <a:prstGeom prst="rect">
            <a:avLst/>
          </a:prstGeom>
        </p:spPr>
      </p:pic>
      <p:sp>
        <p:nvSpPr>
          <p:cNvPr id="6" name="Google Shape;100;p1">
            <a:extLst>
              <a:ext uri="{FF2B5EF4-FFF2-40B4-BE49-F238E27FC236}">
                <a16:creationId xmlns:a16="http://schemas.microsoft.com/office/drawing/2014/main" id="{FC393297-DB7A-17A3-4F4B-515C0476758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7" name="Google Shape;100;p1">
            <a:extLst>
              <a:ext uri="{FF2B5EF4-FFF2-40B4-BE49-F238E27FC236}">
                <a16:creationId xmlns:a16="http://schemas.microsoft.com/office/drawing/2014/main" id="{61CA400B-0F14-A83A-81A6-09458FF07D1B}"/>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8" name="Group 7">
            <a:extLst>
              <a:ext uri="{FF2B5EF4-FFF2-40B4-BE49-F238E27FC236}">
                <a16:creationId xmlns:a16="http://schemas.microsoft.com/office/drawing/2014/main" id="{8A7199AC-F355-C606-E4D0-26B79C458820}"/>
              </a:ext>
            </a:extLst>
          </p:cNvPr>
          <p:cNvGrpSpPr/>
          <p:nvPr/>
        </p:nvGrpSpPr>
        <p:grpSpPr>
          <a:xfrm>
            <a:off x="4061361" y="6601537"/>
            <a:ext cx="5238725" cy="70446"/>
            <a:chOff x="4028111" y="6601537"/>
            <a:chExt cx="5238725" cy="70446"/>
          </a:xfrm>
          <a:solidFill>
            <a:srgbClr val="13294B"/>
          </a:solidFill>
        </p:grpSpPr>
        <p:cxnSp>
          <p:nvCxnSpPr>
            <p:cNvPr id="9" name="Straight Connector 8">
              <a:extLst>
                <a:ext uri="{FF2B5EF4-FFF2-40B4-BE49-F238E27FC236}">
                  <a16:creationId xmlns:a16="http://schemas.microsoft.com/office/drawing/2014/main" id="{B2B1CE02-E1D4-7E60-CC8D-7ABAE2856325}"/>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118BBD-C53D-8611-47AC-9DEE70AFDE4E}"/>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A2EBDC2F-FF0B-4B2A-47E4-7197073ACCBE}"/>
              </a:ext>
            </a:extLst>
          </p:cNvPr>
          <p:cNvPicPr>
            <a:picLocks noChangeAspect="1"/>
          </p:cNvPicPr>
          <p:nvPr/>
        </p:nvPicPr>
        <p:blipFill>
          <a:blip r:embed="rId3"/>
          <a:stretch>
            <a:fillRect/>
          </a:stretch>
        </p:blipFill>
        <p:spPr>
          <a:xfrm>
            <a:off x="5165218" y="2281339"/>
            <a:ext cx="3137744" cy="1841850"/>
          </a:xfrm>
          <a:prstGeom prst="rect">
            <a:avLst/>
          </a:prstGeom>
        </p:spPr>
      </p:pic>
      <p:pic>
        <p:nvPicPr>
          <p:cNvPr id="15" name="Picture 14">
            <a:extLst>
              <a:ext uri="{FF2B5EF4-FFF2-40B4-BE49-F238E27FC236}">
                <a16:creationId xmlns:a16="http://schemas.microsoft.com/office/drawing/2014/main" id="{0C501815-FACA-8520-0A28-35C7EF0C9E66}"/>
              </a:ext>
            </a:extLst>
          </p:cNvPr>
          <p:cNvPicPr>
            <a:picLocks noChangeAspect="1"/>
          </p:cNvPicPr>
          <p:nvPr/>
        </p:nvPicPr>
        <p:blipFill>
          <a:blip r:embed="rId4"/>
          <a:stretch>
            <a:fillRect/>
          </a:stretch>
        </p:blipFill>
        <p:spPr>
          <a:xfrm>
            <a:off x="3014088" y="1539601"/>
            <a:ext cx="6163823" cy="3060360"/>
          </a:xfrm>
          <a:prstGeom prst="rect">
            <a:avLst/>
          </a:prstGeom>
        </p:spPr>
      </p:pic>
      <p:graphicFrame>
        <p:nvGraphicFramePr>
          <p:cNvPr id="2" name="Table 1">
            <a:extLst>
              <a:ext uri="{FF2B5EF4-FFF2-40B4-BE49-F238E27FC236}">
                <a16:creationId xmlns:a16="http://schemas.microsoft.com/office/drawing/2014/main" id="{46493931-2035-0E05-289D-001FEB108936}"/>
              </a:ext>
            </a:extLst>
          </p:cNvPr>
          <p:cNvGraphicFramePr>
            <a:graphicFrameLocks noGrp="1"/>
          </p:cNvGraphicFramePr>
          <p:nvPr>
            <p:extLst>
              <p:ext uri="{D42A27DB-BD31-4B8C-83A1-F6EECF244321}">
                <p14:modId xmlns:p14="http://schemas.microsoft.com/office/powerpoint/2010/main" val="586776699"/>
              </p:ext>
            </p:extLst>
          </p:nvPr>
        </p:nvGraphicFramePr>
        <p:xfrm>
          <a:off x="2006359" y="5265058"/>
          <a:ext cx="8720160" cy="741680"/>
        </p:xfrm>
        <a:graphic>
          <a:graphicData uri="http://schemas.openxmlformats.org/drawingml/2006/table">
            <a:tbl>
              <a:tblPr firstRow="1" bandRow="1">
                <a:tableStyleId>{5C22544A-7EE6-4342-B048-85BDC9FD1C3A}</a:tableStyleId>
              </a:tblPr>
              <a:tblGrid>
                <a:gridCol w="2906720">
                  <a:extLst>
                    <a:ext uri="{9D8B030D-6E8A-4147-A177-3AD203B41FA5}">
                      <a16:colId xmlns:a16="http://schemas.microsoft.com/office/drawing/2014/main" val="1139046822"/>
                    </a:ext>
                  </a:extLst>
                </a:gridCol>
                <a:gridCol w="2906720">
                  <a:extLst>
                    <a:ext uri="{9D8B030D-6E8A-4147-A177-3AD203B41FA5}">
                      <a16:colId xmlns:a16="http://schemas.microsoft.com/office/drawing/2014/main" val="1590203897"/>
                    </a:ext>
                  </a:extLst>
                </a:gridCol>
                <a:gridCol w="2906720">
                  <a:extLst>
                    <a:ext uri="{9D8B030D-6E8A-4147-A177-3AD203B41FA5}">
                      <a16:colId xmlns:a16="http://schemas.microsoft.com/office/drawing/2014/main" val="2932552107"/>
                    </a:ext>
                  </a:extLst>
                </a:gridCol>
              </a:tblGrid>
              <a:tr h="370840">
                <a:tc>
                  <a:txBody>
                    <a:bodyPr/>
                    <a:lstStyle/>
                    <a:p>
                      <a:r>
                        <a:rPr lang="en-US" b="1" dirty="0">
                          <a:solidFill>
                            <a:schemeClr val="tx1"/>
                          </a:solidFill>
                          <a:latin typeface="Arial" panose="020B0604020202020204" pitchFamily="34" charset="0"/>
                          <a:cs typeface="Arial" panose="020B0604020202020204" pitchFamily="34" charset="0"/>
                        </a:rPr>
                        <a:t>Resource Utilization</a:t>
                      </a:r>
                      <a:endParaRPr lang="en-US" dirty="0"/>
                    </a:p>
                  </a:txBody>
                  <a:tcPr/>
                </a:tc>
                <a:tc>
                  <a:txBody>
                    <a:bodyPr/>
                    <a:lstStyle/>
                    <a:p>
                      <a:r>
                        <a:rPr lang="en-US" b="1" dirty="0">
                          <a:solidFill>
                            <a:schemeClr val="tx1"/>
                          </a:solidFill>
                          <a:latin typeface="Arial" panose="020B0604020202020204" pitchFamily="34" charset="0"/>
                          <a:cs typeface="Arial" panose="020B0604020202020204" pitchFamily="34" charset="0"/>
                        </a:rPr>
                        <a:t>Latency</a:t>
                      </a:r>
                      <a:endParaRPr lang="en-US" dirty="0"/>
                    </a:p>
                  </a:txBody>
                  <a:tcPr/>
                </a:tc>
                <a:tc>
                  <a:txBody>
                    <a:bodyPr/>
                    <a:lstStyle/>
                    <a:p>
                      <a:r>
                        <a:rPr lang="en-US" b="1" dirty="0">
                          <a:solidFill>
                            <a:schemeClr val="tx1"/>
                          </a:solidFill>
                          <a:latin typeface="Arial" panose="020B0604020202020204" pitchFamily="34" charset="0"/>
                          <a:cs typeface="Arial" panose="020B0604020202020204" pitchFamily="34" charset="0"/>
                        </a:rPr>
                        <a:t>Compression Ratio</a:t>
                      </a:r>
                      <a:endParaRPr lang="en-US" dirty="0"/>
                    </a:p>
                  </a:txBody>
                  <a:tcPr/>
                </a:tc>
                <a:extLst>
                  <a:ext uri="{0D108BD9-81ED-4DB2-BD59-A6C34878D82A}">
                    <a16:rowId xmlns:a16="http://schemas.microsoft.com/office/drawing/2014/main" val="702968659"/>
                  </a:ext>
                </a:extLst>
              </a:tr>
              <a:tr h="370840">
                <a:tc>
                  <a:txBody>
                    <a:bodyPr/>
                    <a:lstStyle/>
                    <a:p>
                      <a:r>
                        <a:rPr lang="en-US" dirty="0"/>
                        <a:t>~48% Usage in Artix-7 A75</a:t>
                      </a:r>
                    </a:p>
                  </a:txBody>
                  <a:tcPr/>
                </a:tc>
                <a:tc>
                  <a:txBody>
                    <a:bodyPr/>
                    <a:lstStyle/>
                    <a:p>
                      <a:r>
                        <a:rPr lang="en-US" sz="1400" dirty="0"/>
                        <a:t>1.2ms ~ 1.5ms / Frame(256x256)</a:t>
                      </a:r>
                    </a:p>
                  </a:txBody>
                  <a:tcPr/>
                </a:tc>
                <a:tc>
                  <a:txBody>
                    <a:bodyPr/>
                    <a:lstStyle/>
                    <a:p>
                      <a:r>
                        <a:rPr lang="en-US" dirty="0"/>
                        <a:t> Best Case 8:1, Average 3:1 ~ 4:1</a:t>
                      </a:r>
                    </a:p>
                  </a:txBody>
                  <a:tcPr/>
                </a:tc>
                <a:extLst>
                  <a:ext uri="{0D108BD9-81ED-4DB2-BD59-A6C34878D82A}">
                    <a16:rowId xmlns:a16="http://schemas.microsoft.com/office/drawing/2014/main" val="1664156574"/>
                  </a:ext>
                </a:extLst>
              </a:tr>
            </a:tbl>
          </a:graphicData>
        </a:graphic>
      </p:graphicFrame>
    </p:spTree>
    <p:extLst>
      <p:ext uri="{BB962C8B-B14F-4D97-AF65-F5344CB8AC3E}">
        <p14:creationId xmlns:p14="http://schemas.microsoft.com/office/powerpoint/2010/main" val="328161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1" name="Google Shape;145;p7">
            <a:extLst>
              <a:ext uri="{FF2B5EF4-FFF2-40B4-BE49-F238E27FC236}">
                <a16:creationId xmlns:a16="http://schemas.microsoft.com/office/drawing/2014/main" id="{C426C23F-E56B-FB49-8120-1872B771D7F6}"/>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9962B758-F0DE-824F-8151-01E0A518FAB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Challenges</a:t>
            </a:r>
            <a:endParaRPr lang="en-US" sz="2400" dirty="0">
              <a:solidFill>
                <a:schemeClr val="lt1"/>
              </a:solidFill>
              <a:latin typeface="+mn-l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6AAE15D0-078E-8DAB-51EF-7495093D2DF4}"/>
              </a:ext>
            </a:extLst>
          </p:cNvPr>
          <p:cNvPicPr>
            <a:picLocks noChangeAspect="1"/>
          </p:cNvPicPr>
          <p:nvPr/>
        </p:nvPicPr>
        <p:blipFill>
          <a:blip r:embed="rId3"/>
          <a:stretch>
            <a:fillRect/>
          </a:stretch>
        </p:blipFill>
        <p:spPr>
          <a:xfrm>
            <a:off x="11557509" y="233819"/>
            <a:ext cx="271308" cy="389810"/>
          </a:xfrm>
          <a:prstGeom prst="rect">
            <a:avLst/>
          </a:prstGeom>
        </p:spPr>
      </p:pic>
      <p:sp>
        <p:nvSpPr>
          <p:cNvPr id="3" name="Google Shape;100;p1">
            <a:extLst>
              <a:ext uri="{FF2B5EF4-FFF2-40B4-BE49-F238E27FC236}">
                <a16:creationId xmlns:a16="http://schemas.microsoft.com/office/drawing/2014/main" id="{815E19D0-EA9A-8C5C-FCCB-8ECCCF70088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rgbClr val="13294B"/>
                </a:solidFill>
                <a:ea typeface="Helvetica Neue Light"/>
                <a:cs typeface="Helvetica Neue Light"/>
                <a:sym typeface="Helvetica Neue Light"/>
              </a:rPr>
              <a:t>GRAINGER ENGINEERING</a:t>
            </a:r>
          </a:p>
        </p:txBody>
      </p:sp>
      <p:sp>
        <p:nvSpPr>
          <p:cNvPr id="4" name="Google Shape;100;p1">
            <a:extLst>
              <a:ext uri="{FF2B5EF4-FFF2-40B4-BE49-F238E27FC236}">
                <a16:creationId xmlns:a16="http://schemas.microsoft.com/office/drawing/2014/main" id="{992054A7-BD88-5447-B577-A8EF1D05A6A9}"/>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rgbClr val="13294B"/>
                </a:solidFill>
                <a:ea typeface="Helvetica Neue Light"/>
                <a:cs typeface="Helvetica Neue Light"/>
                <a:sym typeface="Helvetica Neue Light"/>
              </a:rPr>
              <a:t>ELECTRICAL &amp; COMPUTER ENGINEERING</a:t>
            </a:r>
          </a:p>
        </p:txBody>
      </p:sp>
      <p:grpSp>
        <p:nvGrpSpPr>
          <p:cNvPr id="5" name="Group 4">
            <a:extLst>
              <a:ext uri="{FF2B5EF4-FFF2-40B4-BE49-F238E27FC236}">
                <a16:creationId xmlns:a16="http://schemas.microsoft.com/office/drawing/2014/main" id="{54A85D96-768A-3A40-176E-7BDC801D8E67}"/>
              </a:ext>
            </a:extLst>
          </p:cNvPr>
          <p:cNvGrpSpPr/>
          <p:nvPr/>
        </p:nvGrpSpPr>
        <p:grpSpPr>
          <a:xfrm>
            <a:off x="4061361" y="6601537"/>
            <a:ext cx="5238725" cy="70446"/>
            <a:chOff x="4028111" y="6601537"/>
            <a:chExt cx="5238725" cy="70446"/>
          </a:xfrm>
          <a:solidFill>
            <a:srgbClr val="13294B"/>
          </a:solidFill>
        </p:grpSpPr>
        <p:cxnSp>
          <p:nvCxnSpPr>
            <p:cNvPr id="6" name="Straight Connector 5">
              <a:extLst>
                <a:ext uri="{FF2B5EF4-FFF2-40B4-BE49-F238E27FC236}">
                  <a16:creationId xmlns:a16="http://schemas.microsoft.com/office/drawing/2014/main" id="{BD4C4D45-F488-F87A-D47A-CACB56D8FF82}"/>
                </a:ext>
              </a:extLst>
            </p:cNvPr>
            <p:cNvCxnSpPr>
              <a:cxnSpLocks/>
            </p:cNvCxnSpPr>
            <p:nvPr/>
          </p:nvCxnSpPr>
          <p:spPr>
            <a:xfrm flipH="1">
              <a:off x="4028111" y="6639606"/>
              <a:ext cx="5169964" cy="0"/>
            </a:xfrm>
            <a:prstGeom prst="line">
              <a:avLst/>
            </a:prstGeom>
            <a:grpFill/>
            <a:ln w="9525">
              <a:solidFill>
                <a:srgbClr val="13294B"/>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49CA417-5D8E-D577-426D-07C8115CEFE6}"/>
                </a:ext>
              </a:extLst>
            </p:cNvPr>
            <p:cNvSpPr/>
            <p:nvPr/>
          </p:nvSpPr>
          <p:spPr>
            <a:xfrm>
              <a:off x="9196390" y="6601537"/>
              <a:ext cx="70446" cy="704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C098AF5D-DF89-1CD3-DF6C-63A9D63CF3C5}"/>
              </a:ext>
            </a:extLst>
          </p:cNvPr>
          <p:cNvPicPr>
            <a:picLocks noChangeAspect="1"/>
          </p:cNvPicPr>
          <p:nvPr/>
        </p:nvPicPr>
        <p:blipFill>
          <a:blip r:embed="rId4"/>
          <a:stretch>
            <a:fillRect/>
          </a:stretch>
        </p:blipFill>
        <p:spPr>
          <a:xfrm>
            <a:off x="6096000" y="2178363"/>
            <a:ext cx="3554428" cy="2636026"/>
          </a:xfrm>
          <a:prstGeom prst="rect">
            <a:avLst/>
          </a:prstGeom>
        </p:spPr>
      </p:pic>
      <p:sp>
        <p:nvSpPr>
          <p:cNvPr id="10" name="Google Shape;147;p7">
            <a:extLst>
              <a:ext uri="{FF2B5EF4-FFF2-40B4-BE49-F238E27FC236}">
                <a16:creationId xmlns:a16="http://schemas.microsoft.com/office/drawing/2014/main" id="{D87DE55A-450B-1E01-9C37-5F1D6AEC1F95}"/>
              </a:ext>
            </a:extLst>
          </p:cNvPr>
          <p:cNvSpPr txBox="1">
            <a:spLocks/>
          </p:cNvSpPr>
          <p:nvPr/>
        </p:nvSpPr>
        <p:spPr>
          <a:xfrm>
            <a:off x="1098263" y="1401388"/>
            <a:ext cx="3684551" cy="47057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endParaRPr lang="en-US"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Intra Clock Timing Closure: </a:t>
            </a:r>
            <a:r>
              <a:rPr lang="en-US" dirty="0">
                <a:solidFill>
                  <a:schemeClr val="tx1"/>
                </a:solidFill>
                <a:latin typeface="Arial" panose="020B0604020202020204" pitchFamily="34" charset="0"/>
                <a:cs typeface="Arial" panose="020B0604020202020204" pitchFamily="34" charset="0"/>
              </a:rPr>
              <a:t>The Use of large distributed RAM at high frequency resulted in significant timing violation</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Inter Clock Sigal/Data Crossing: </a:t>
            </a:r>
            <a:r>
              <a:rPr lang="en-US" dirty="0">
                <a:solidFill>
                  <a:schemeClr val="tx1"/>
                </a:solidFill>
                <a:latin typeface="Arial" panose="020B0604020202020204" pitchFamily="34" charset="0"/>
                <a:cs typeface="Arial" panose="020B0604020202020204" pitchFamily="34" charset="0"/>
              </a:rPr>
              <a:t>With data and signal crossing from USB 3.0 (asynchronized clock), safe handling of signals are challenging</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marL="285750" lvl="7" indent="-285750">
              <a:buSzPts val="2000"/>
              <a:buFont typeface="Arial" panose="020B0604020202020204" pitchFamily="34" charset="0"/>
              <a:buChar char="•"/>
            </a:pPr>
            <a:r>
              <a:rPr lang="en-US" b="1" dirty="0">
                <a:solidFill>
                  <a:schemeClr val="tx1"/>
                </a:solidFill>
                <a:latin typeface="Arial" panose="020B0604020202020204" pitchFamily="34" charset="0"/>
                <a:cs typeface="Arial" panose="020B0604020202020204" pitchFamily="34" charset="0"/>
              </a:rPr>
              <a:t>Pipeline Flow Control: </a:t>
            </a:r>
            <a:r>
              <a:rPr lang="en-US" dirty="0">
                <a:solidFill>
                  <a:schemeClr val="tx1"/>
                </a:solidFill>
                <a:latin typeface="Arial" panose="020B0604020202020204" pitchFamily="34" charset="0"/>
                <a:cs typeface="Arial" panose="020B0604020202020204" pitchFamily="34" charset="0"/>
              </a:rPr>
              <a:t>Pipeline flow control posted unexpected challenges due to various causes such as USB controller delay, throughput mismatch, and edge triggering.</a:t>
            </a:r>
          </a:p>
          <a:p>
            <a:pPr marL="285750" lvl="7" indent="-285750">
              <a:buSzPts val="2000"/>
              <a:buFont typeface="Arial" panose="020B0604020202020204" pitchFamily="34" charset="0"/>
              <a:buChar char="•"/>
            </a:pPr>
            <a:endParaRPr lang="en-US" b="1" dirty="0">
              <a:solidFill>
                <a:schemeClr val="tx1"/>
              </a:solidFill>
              <a:latin typeface="Arial" panose="020B0604020202020204" pitchFamily="34" charset="0"/>
              <a:cs typeface="Arial" panose="020B0604020202020204" pitchFamily="34" charset="0"/>
            </a:endParaRPr>
          </a:p>
          <a:p>
            <a:pPr lvl="7">
              <a:buSzPts val="2000"/>
            </a:pPr>
            <a:r>
              <a:rPr lang="en-US" sz="1800" dirty="0">
                <a:solidFill>
                  <a:schemeClr val="tx1"/>
                </a:solidFill>
                <a:latin typeface="Arial" panose="020B0604020202020204" pitchFamily="34" charset="0"/>
                <a:cs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fade">
                                      <p:cBhvr>
                                        <p:cTn id="13" dur="500"/>
                                        <p:tgtEl>
                                          <p:spTgt spid="10">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7" end="7"/>
                                            </p:txEl>
                                          </p:spTgt>
                                        </p:tgtEl>
                                        <p:attrNameLst>
                                          <p:attrName>style.visibility</p:attrName>
                                        </p:attrNameLst>
                                      </p:cBhvr>
                                      <p:to>
                                        <p:strVal val="visible"/>
                                      </p:to>
                                    </p:set>
                                    <p:animEffect transition="in" filter="fade">
                                      <p:cBhvr>
                                        <p:cTn id="16"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20104</TotalTime>
  <Words>846</Words>
  <Application>Microsoft Office PowerPoint</Application>
  <PresentationFormat>Widescreen</PresentationFormat>
  <Paragraphs>128</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Helvetica Neue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 Please copy this document before making any edits</dc:title>
  <dc:creator>Nielsen, Joshua</dc:creator>
  <cp:lastModifiedBy>yicheng zhou</cp:lastModifiedBy>
  <cp:revision>139</cp:revision>
  <dcterms:created xsi:type="dcterms:W3CDTF">2019-01-14T22:06:33Z</dcterms:created>
  <dcterms:modified xsi:type="dcterms:W3CDTF">2024-12-04T23:12:05Z</dcterms:modified>
</cp:coreProperties>
</file>